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4" r:id="rId5"/>
    <p:sldId id="286" r:id="rId6"/>
    <p:sldId id="260" r:id="rId7"/>
    <p:sldId id="295" r:id="rId8"/>
    <p:sldId id="259" r:id="rId9"/>
    <p:sldId id="284" r:id="rId10"/>
    <p:sldId id="285" r:id="rId11"/>
    <p:sldId id="261" r:id="rId12"/>
    <p:sldId id="262" r:id="rId13"/>
    <p:sldId id="265" r:id="rId14"/>
    <p:sldId id="279" r:id="rId15"/>
  </p:sldIdLst>
  <p:sldSz cx="12192000" cy="6858000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D78"/>
    <a:srgbClr val="FF00FF"/>
    <a:srgbClr val="009900"/>
    <a:srgbClr val="24782D"/>
    <a:srgbClr val="2A72BC"/>
    <a:srgbClr val="223E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17" autoAdjust="0"/>
    <p:restoredTop sz="72177" autoAdjust="0"/>
  </p:normalViewPr>
  <p:slideViewPr>
    <p:cSldViewPr snapToGrid="0" showGuides="1">
      <p:cViewPr>
        <p:scale>
          <a:sx n="75" d="100"/>
          <a:sy n="75" d="100"/>
        </p:scale>
        <p:origin x="2088" y="1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DE3954-D6BB-489A-B39C-E46658FBB0FE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2A4C7BCB-4C0B-4692-A7DC-EC60EC3FE2ED}">
      <dgm:prSet phldrT="[Szöveg]" custT="1"/>
      <dgm:spPr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 anchor="b"/>
        <a:lstStyle/>
        <a:p>
          <a:r>
            <a:rPr lang="hu-HU" sz="2300" dirty="0" smtClean="0"/>
            <a:t>MC</a:t>
          </a:r>
          <a:endParaRPr lang="hu-HU" sz="2300" dirty="0"/>
        </a:p>
      </dgm:t>
    </dgm:pt>
    <dgm:pt modelId="{55E499A7-DA7D-46AA-983F-A0E733315AC1}" type="parTrans" cxnId="{EDC7279A-FA9B-41A7-9995-6A14F97F4844}">
      <dgm:prSet/>
      <dgm:spPr/>
      <dgm:t>
        <a:bodyPr/>
        <a:lstStyle/>
        <a:p>
          <a:endParaRPr lang="hu-HU"/>
        </a:p>
      </dgm:t>
    </dgm:pt>
    <dgm:pt modelId="{3DDCD0EF-BF98-494B-B89A-7958C64DBBE6}" type="sibTrans" cxnId="{EDC7279A-FA9B-41A7-9995-6A14F97F4844}">
      <dgm:prSet/>
      <dgm:spPr/>
      <dgm:t>
        <a:bodyPr/>
        <a:lstStyle/>
        <a:p>
          <a:endParaRPr lang="hu-HU"/>
        </a:p>
      </dgm:t>
    </dgm:pt>
    <dgm:pt modelId="{CE3F896F-2DE1-4F7C-8D84-37C39F808E28}">
      <dgm:prSet phldrT="[Szöveg]" custT="1"/>
      <dgm:spPr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 anchor="b"/>
        <a:lstStyle/>
        <a:p>
          <a:r>
            <a:rPr lang="hu-HU" sz="2500" b="1" dirty="0" smtClean="0"/>
            <a:t>MG</a:t>
          </a:r>
          <a:endParaRPr lang="hu-HU" sz="2500" b="1" dirty="0"/>
        </a:p>
      </dgm:t>
    </dgm:pt>
    <dgm:pt modelId="{150F0E11-E2AB-421A-AFF3-CBBF9A875647}" type="parTrans" cxnId="{40E1BBFA-49AC-49B4-813B-CB98FD8AF802}">
      <dgm:prSet/>
      <dgm:spPr/>
      <dgm:t>
        <a:bodyPr/>
        <a:lstStyle/>
        <a:p>
          <a:endParaRPr lang="hu-HU"/>
        </a:p>
      </dgm:t>
    </dgm:pt>
    <dgm:pt modelId="{E8B73ACF-81E3-4325-B72D-09FA02E9ABE5}" type="sibTrans" cxnId="{40E1BBFA-49AC-49B4-813B-CB98FD8AF802}">
      <dgm:prSet/>
      <dgm:spPr/>
      <dgm:t>
        <a:bodyPr/>
        <a:lstStyle/>
        <a:p>
          <a:endParaRPr lang="hu-HU"/>
        </a:p>
      </dgm:t>
    </dgm:pt>
    <dgm:pt modelId="{3A41EE55-269F-449F-A7C0-2FCF0CC6BBF4}">
      <dgm:prSet phldrT="[Szöveg]" custT="1"/>
      <dgm:spPr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 anchor="b"/>
        <a:lstStyle/>
        <a:p>
          <a:r>
            <a:rPr lang="hu-HU" sz="2400" b="1" dirty="0" smtClean="0"/>
            <a:t>SECRETARIAT</a:t>
          </a:r>
          <a:endParaRPr lang="hu-HU" sz="2400" b="1" dirty="0"/>
        </a:p>
      </dgm:t>
    </dgm:pt>
    <dgm:pt modelId="{34494D9D-C14F-420C-AA33-6828F4E0F62B}" type="parTrans" cxnId="{398F8E82-FF4C-4638-B8DB-271D4B5A59D7}">
      <dgm:prSet/>
      <dgm:spPr/>
      <dgm:t>
        <a:bodyPr/>
        <a:lstStyle/>
        <a:p>
          <a:endParaRPr lang="hu-HU"/>
        </a:p>
      </dgm:t>
    </dgm:pt>
    <dgm:pt modelId="{B90F41C2-0752-47AB-9DB4-E78B7E43FF43}" type="sibTrans" cxnId="{398F8E82-FF4C-4638-B8DB-271D4B5A59D7}">
      <dgm:prSet/>
      <dgm:spPr/>
      <dgm:t>
        <a:bodyPr/>
        <a:lstStyle/>
        <a:p>
          <a:endParaRPr lang="hu-HU"/>
        </a:p>
      </dgm:t>
    </dgm:pt>
    <dgm:pt modelId="{B48D2B2A-4C9C-492D-9ABA-F3468156B89C}">
      <dgm:prSet custT="1"/>
      <dgm:spPr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 anchor="b"/>
        <a:lstStyle/>
        <a:p>
          <a:r>
            <a:rPr lang="hu-HU" sz="2500" dirty="0" smtClean="0"/>
            <a:t>AFFILIATES</a:t>
          </a:r>
          <a:endParaRPr lang="hu-HU" sz="2500" dirty="0"/>
        </a:p>
      </dgm:t>
    </dgm:pt>
    <dgm:pt modelId="{1F6F93F2-A3A2-423A-8A14-AA66516AEDD0}" type="parTrans" cxnId="{6285AA9A-4519-4077-A937-1BD6D30E1E9D}">
      <dgm:prSet/>
      <dgm:spPr/>
      <dgm:t>
        <a:bodyPr/>
        <a:lstStyle/>
        <a:p>
          <a:endParaRPr lang="hu-HU"/>
        </a:p>
      </dgm:t>
    </dgm:pt>
    <dgm:pt modelId="{22DFFA49-E15D-4F01-B3B3-8F16E45CAE83}" type="sibTrans" cxnId="{6285AA9A-4519-4077-A937-1BD6D30E1E9D}">
      <dgm:prSet/>
      <dgm:spPr/>
      <dgm:t>
        <a:bodyPr/>
        <a:lstStyle/>
        <a:p>
          <a:endParaRPr lang="hu-HU"/>
        </a:p>
      </dgm:t>
    </dgm:pt>
    <dgm:pt modelId="{2FEE8EC8-D170-441B-80FA-AE09A84B6171}">
      <dgm:prSet custT="1"/>
      <dgm:spPr/>
      <dgm:t>
        <a:bodyPr anchor="b"/>
        <a:lstStyle/>
        <a:p>
          <a:r>
            <a:rPr lang="hu-HU" sz="2300" dirty="0" smtClean="0"/>
            <a:t>C3B</a:t>
          </a:r>
          <a:endParaRPr lang="hu-HU" sz="2300" dirty="0"/>
        </a:p>
      </dgm:t>
    </dgm:pt>
    <dgm:pt modelId="{CFD026B4-33F6-4FE9-A7C2-FAE816C677C9}" type="parTrans" cxnId="{EF2F7023-E26E-4D5F-91C7-3D787A5763E8}">
      <dgm:prSet/>
      <dgm:spPr/>
      <dgm:t>
        <a:bodyPr/>
        <a:lstStyle/>
        <a:p>
          <a:endParaRPr lang="hu-HU"/>
        </a:p>
      </dgm:t>
    </dgm:pt>
    <dgm:pt modelId="{FB3FB967-FBCC-43C6-8856-6FBCB3976E4D}" type="sibTrans" cxnId="{EF2F7023-E26E-4D5F-91C7-3D787A5763E8}">
      <dgm:prSet/>
      <dgm:spPr/>
      <dgm:t>
        <a:bodyPr/>
        <a:lstStyle/>
        <a:p>
          <a:endParaRPr lang="hu-HU"/>
        </a:p>
      </dgm:t>
    </dgm:pt>
    <dgm:pt modelId="{348DFF49-5EA4-4A79-B6B8-0B7C7D6D2CF4}" type="pres">
      <dgm:prSet presAssocID="{12DE3954-D6BB-489A-B39C-E46658FBB0FE}" presName="Name0" presStyleCnt="0">
        <dgm:presLayoutVars>
          <dgm:dir/>
          <dgm:animLvl val="lvl"/>
          <dgm:resizeHandles val="exact"/>
        </dgm:presLayoutVars>
      </dgm:prSet>
      <dgm:spPr/>
    </dgm:pt>
    <dgm:pt modelId="{2C768BCA-E2AA-4351-8629-A28301FDAB1F}" type="pres">
      <dgm:prSet presAssocID="{2FEE8EC8-D170-441B-80FA-AE09A84B6171}" presName="Name8" presStyleCnt="0"/>
      <dgm:spPr/>
    </dgm:pt>
    <dgm:pt modelId="{790B2318-4674-4E03-ACD6-F3A359452835}" type="pres">
      <dgm:prSet presAssocID="{2FEE8EC8-D170-441B-80FA-AE09A84B6171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766E43E-2551-44DD-96D5-57BC6B8A2418}" type="pres">
      <dgm:prSet presAssocID="{2FEE8EC8-D170-441B-80FA-AE09A84B617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E4B4BE-DD9D-4F6F-89C6-B61FE2340313}" type="pres">
      <dgm:prSet presAssocID="{2A4C7BCB-4C0B-4692-A7DC-EC60EC3FE2ED}" presName="Name8" presStyleCnt="0"/>
      <dgm:spPr/>
    </dgm:pt>
    <dgm:pt modelId="{998C2D89-43D3-4979-A6B1-4BC27B1FAC2D}" type="pres">
      <dgm:prSet presAssocID="{2A4C7BCB-4C0B-4692-A7DC-EC60EC3FE2ED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BB141AB-A2C5-4CA5-BF16-DD7DFC9970C1}" type="pres">
      <dgm:prSet presAssocID="{2A4C7BCB-4C0B-4692-A7DC-EC60EC3FE2E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19A165A-55BF-48E4-A126-AB040E252036}" type="pres">
      <dgm:prSet presAssocID="{CE3F896F-2DE1-4F7C-8D84-37C39F808E28}" presName="Name8" presStyleCnt="0"/>
      <dgm:spPr/>
    </dgm:pt>
    <dgm:pt modelId="{A5C4938B-17B0-4F54-A499-0DA41852AE0F}" type="pres">
      <dgm:prSet presAssocID="{CE3F896F-2DE1-4F7C-8D84-37C39F808E28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D62EF2B-A61F-47B8-A76C-FB1F08D37B97}" type="pres">
      <dgm:prSet presAssocID="{CE3F896F-2DE1-4F7C-8D84-37C39F808E2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C07101C-C46E-41C3-BA8B-E48CEB62AE67}" type="pres">
      <dgm:prSet presAssocID="{3A41EE55-269F-449F-A7C0-2FCF0CC6BBF4}" presName="Name8" presStyleCnt="0"/>
      <dgm:spPr/>
    </dgm:pt>
    <dgm:pt modelId="{16E336B4-7224-457D-9E07-01C399652A87}" type="pres">
      <dgm:prSet presAssocID="{3A41EE55-269F-449F-A7C0-2FCF0CC6BBF4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246ABFB-7444-470D-AF39-D95AF35FD776}" type="pres">
      <dgm:prSet presAssocID="{3A41EE55-269F-449F-A7C0-2FCF0CC6BBF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828D832-797A-437E-AF17-8D1A80910C51}" type="pres">
      <dgm:prSet presAssocID="{B48D2B2A-4C9C-492D-9ABA-F3468156B89C}" presName="Name8" presStyleCnt="0"/>
      <dgm:spPr/>
    </dgm:pt>
    <dgm:pt modelId="{402B2555-A3E7-46EE-A145-8062EE05A04C}" type="pres">
      <dgm:prSet presAssocID="{B48D2B2A-4C9C-492D-9ABA-F3468156B89C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3949E58-588A-4090-911D-37B0FB877CDC}" type="pres">
      <dgm:prSet presAssocID="{B48D2B2A-4C9C-492D-9ABA-F3468156B89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98F8E82-FF4C-4638-B8DB-271D4B5A59D7}" srcId="{12DE3954-D6BB-489A-B39C-E46658FBB0FE}" destId="{3A41EE55-269F-449F-A7C0-2FCF0CC6BBF4}" srcOrd="3" destOrd="0" parTransId="{34494D9D-C14F-420C-AA33-6828F4E0F62B}" sibTransId="{B90F41C2-0752-47AB-9DB4-E78B7E43FF43}"/>
    <dgm:cxn modelId="{14D6524B-FC53-4556-9837-DFAFF74B50EB}" type="presOf" srcId="{B48D2B2A-4C9C-492D-9ABA-F3468156B89C}" destId="{73949E58-588A-4090-911D-37B0FB877CDC}" srcOrd="1" destOrd="0" presId="urn:microsoft.com/office/officeart/2005/8/layout/pyramid1"/>
    <dgm:cxn modelId="{40E1BBFA-49AC-49B4-813B-CB98FD8AF802}" srcId="{12DE3954-D6BB-489A-B39C-E46658FBB0FE}" destId="{CE3F896F-2DE1-4F7C-8D84-37C39F808E28}" srcOrd="2" destOrd="0" parTransId="{150F0E11-E2AB-421A-AFF3-CBBF9A875647}" sibTransId="{E8B73ACF-81E3-4325-B72D-09FA02E9ABE5}"/>
    <dgm:cxn modelId="{EDC7279A-FA9B-41A7-9995-6A14F97F4844}" srcId="{12DE3954-D6BB-489A-B39C-E46658FBB0FE}" destId="{2A4C7BCB-4C0B-4692-A7DC-EC60EC3FE2ED}" srcOrd="1" destOrd="0" parTransId="{55E499A7-DA7D-46AA-983F-A0E733315AC1}" sibTransId="{3DDCD0EF-BF98-494B-B89A-7958C64DBBE6}"/>
    <dgm:cxn modelId="{A576DD8E-4136-4B59-B216-8B1528578119}" type="presOf" srcId="{3A41EE55-269F-449F-A7C0-2FCF0CC6BBF4}" destId="{D246ABFB-7444-470D-AF39-D95AF35FD776}" srcOrd="1" destOrd="0" presId="urn:microsoft.com/office/officeart/2005/8/layout/pyramid1"/>
    <dgm:cxn modelId="{78CF734F-D614-45A5-B1A1-36A51A5EFCF8}" type="presOf" srcId="{2A4C7BCB-4C0B-4692-A7DC-EC60EC3FE2ED}" destId="{998C2D89-43D3-4979-A6B1-4BC27B1FAC2D}" srcOrd="0" destOrd="0" presId="urn:microsoft.com/office/officeart/2005/8/layout/pyramid1"/>
    <dgm:cxn modelId="{305D4F10-2E7C-4F7C-A2F6-5F8A8DD4293D}" type="presOf" srcId="{2A4C7BCB-4C0B-4692-A7DC-EC60EC3FE2ED}" destId="{8BB141AB-A2C5-4CA5-BF16-DD7DFC9970C1}" srcOrd="1" destOrd="0" presId="urn:microsoft.com/office/officeart/2005/8/layout/pyramid1"/>
    <dgm:cxn modelId="{74617697-765C-4C92-970E-0D82DD0FCE31}" type="presOf" srcId="{3A41EE55-269F-449F-A7C0-2FCF0CC6BBF4}" destId="{16E336B4-7224-457D-9E07-01C399652A87}" srcOrd="0" destOrd="0" presId="urn:microsoft.com/office/officeart/2005/8/layout/pyramid1"/>
    <dgm:cxn modelId="{EEACAF26-09A5-4C26-B95D-8DDA192E2DF9}" type="presOf" srcId="{CE3F896F-2DE1-4F7C-8D84-37C39F808E28}" destId="{A5C4938B-17B0-4F54-A499-0DA41852AE0F}" srcOrd="0" destOrd="0" presId="urn:microsoft.com/office/officeart/2005/8/layout/pyramid1"/>
    <dgm:cxn modelId="{C7E08071-710E-46E5-9937-F489D13BC515}" type="presOf" srcId="{2FEE8EC8-D170-441B-80FA-AE09A84B6171}" destId="{D766E43E-2551-44DD-96D5-57BC6B8A2418}" srcOrd="1" destOrd="0" presId="urn:microsoft.com/office/officeart/2005/8/layout/pyramid1"/>
    <dgm:cxn modelId="{EF2F7023-E26E-4D5F-91C7-3D787A5763E8}" srcId="{12DE3954-D6BB-489A-B39C-E46658FBB0FE}" destId="{2FEE8EC8-D170-441B-80FA-AE09A84B6171}" srcOrd="0" destOrd="0" parTransId="{CFD026B4-33F6-4FE9-A7C2-FAE816C677C9}" sibTransId="{FB3FB967-FBCC-43C6-8856-6FBCB3976E4D}"/>
    <dgm:cxn modelId="{29CCD25A-AE81-40E8-9EAB-A912C7F49B48}" type="presOf" srcId="{B48D2B2A-4C9C-492D-9ABA-F3468156B89C}" destId="{402B2555-A3E7-46EE-A145-8062EE05A04C}" srcOrd="0" destOrd="0" presId="urn:microsoft.com/office/officeart/2005/8/layout/pyramid1"/>
    <dgm:cxn modelId="{EDE7410D-3BED-408E-88D0-BD7966B5C9ED}" type="presOf" srcId="{2FEE8EC8-D170-441B-80FA-AE09A84B6171}" destId="{790B2318-4674-4E03-ACD6-F3A359452835}" srcOrd="0" destOrd="0" presId="urn:microsoft.com/office/officeart/2005/8/layout/pyramid1"/>
    <dgm:cxn modelId="{C3BEB0C5-560E-4553-87B9-64D0807D84D6}" type="presOf" srcId="{CE3F896F-2DE1-4F7C-8D84-37C39F808E28}" destId="{8D62EF2B-A61F-47B8-A76C-FB1F08D37B97}" srcOrd="1" destOrd="0" presId="urn:microsoft.com/office/officeart/2005/8/layout/pyramid1"/>
    <dgm:cxn modelId="{6285AA9A-4519-4077-A937-1BD6D30E1E9D}" srcId="{12DE3954-D6BB-489A-B39C-E46658FBB0FE}" destId="{B48D2B2A-4C9C-492D-9ABA-F3468156B89C}" srcOrd="4" destOrd="0" parTransId="{1F6F93F2-A3A2-423A-8A14-AA66516AEDD0}" sibTransId="{22DFFA49-E15D-4F01-B3B3-8F16E45CAE83}"/>
    <dgm:cxn modelId="{93CA20D5-D56A-49D8-BE10-068E6290A84D}" type="presOf" srcId="{12DE3954-D6BB-489A-B39C-E46658FBB0FE}" destId="{348DFF49-5EA4-4A79-B6B8-0B7C7D6D2CF4}" srcOrd="0" destOrd="0" presId="urn:microsoft.com/office/officeart/2005/8/layout/pyramid1"/>
    <dgm:cxn modelId="{AC93C269-2C71-450E-A95C-8EE2C31D6B8A}" type="presParOf" srcId="{348DFF49-5EA4-4A79-B6B8-0B7C7D6D2CF4}" destId="{2C768BCA-E2AA-4351-8629-A28301FDAB1F}" srcOrd="0" destOrd="0" presId="urn:microsoft.com/office/officeart/2005/8/layout/pyramid1"/>
    <dgm:cxn modelId="{0F8C44BC-7A10-4D5C-8783-B15390F8A438}" type="presParOf" srcId="{2C768BCA-E2AA-4351-8629-A28301FDAB1F}" destId="{790B2318-4674-4E03-ACD6-F3A359452835}" srcOrd="0" destOrd="0" presId="urn:microsoft.com/office/officeart/2005/8/layout/pyramid1"/>
    <dgm:cxn modelId="{28B43B91-50FE-4236-AAFD-E7B5247E0A0C}" type="presParOf" srcId="{2C768BCA-E2AA-4351-8629-A28301FDAB1F}" destId="{D766E43E-2551-44DD-96D5-57BC6B8A2418}" srcOrd="1" destOrd="0" presId="urn:microsoft.com/office/officeart/2005/8/layout/pyramid1"/>
    <dgm:cxn modelId="{FDA77304-CA26-437C-A5E9-E5A768A68474}" type="presParOf" srcId="{348DFF49-5EA4-4A79-B6B8-0B7C7D6D2CF4}" destId="{F0E4B4BE-DD9D-4F6F-89C6-B61FE2340313}" srcOrd="1" destOrd="0" presId="urn:microsoft.com/office/officeart/2005/8/layout/pyramid1"/>
    <dgm:cxn modelId="{2890306A-D717-4A03-8E71-02BCF515D6B0}" type="presParOf" srcId="{F0E4B4BE-DD9D-4F6F-89C6-B61FE2340313}" destId="{998C2D89-43D3-4979-A6B1-4BC27B1FAC2D}" srcOrd="0" destOrd="0" presId="urn:microsoft.com/office/officeart/2005/8/layout/pyramid1"/>
    <dgm:cxn modelId="{D7E3A504-FD59-4374-90D6-45D3004A8832}" type="presParOf" srcId="{F0E4B4BE-DD9D-4F6F-89C6-B61FE2340313}" destId="{8BB141AB-A2C5-4CA5-BF16-DD7DFC9970C1}" srcOrd="1" destOrd="0" presId="urn:microsoft.com/office/officeart/2005/8/layout/pyramid1"/>
    <dgm:cxn modelId="{6D37052E-5008-4E3E-90A2-83515B53FB80}" type="presParOf" srcId="{348DFF49-5EA4-4A79-B6B8-0B7C7D6D2CF4}" destId="{119A165A-55BF-48E4-A126-AB040E252036}" srcOrd="2" destOrd="0" presId="urn:microsoft.com/office/officeart/2005/8/layout/pyramid1"/>
    <dgm:cxn modelId="{C3CF1660-23C8-409A-AEFE-33819AFE5A52}" type="presParOf" srcId="{119A165A-55BF-48E4-A126-AB040E252036}" destId="{A5C4938B-17B0-4F54-A499-0DA41852AE0F}" srcOrd="0" destOrd="0" presId="urn:microsoft.com/office/officeart/2005/8/layout/pyramid1"/>
    <dgm:cxn modelId="{777606C5-FE35-4519-A388-4531C597D700}" type="presParOf" srcId="{119A165A-55BF-48E4-A126-AB040E252036}" destId="{8D62EF2B-A61F-47B8-A76C-FB1F08D37B97}" srcOrd="1" destOrd="0" presId="urn:microsoft.com/office/officeart/2005/8/layout/pyramid1"/>
    <dgm:cxn modelId="{23FCC328-17AD-4EAD-86A9-B0B869E2738F}" type="presParOf" srcId="{348DFF49-5EA4-4A79-B6B8-0B7C7D6D2CF4}" destId="{3C07101C-C46E-41C3-BA8B-E48CEB62AE67}" srcOrd="3" destOrd="0" presId="urn:microsoft.com/office/officeart/2005/8/layout/pyramid1"/>
    <dgm:cxn modelId="{F01593A5-757E-4F8B-BF29-56DDB6DBA2F2}" type="presParOf" srcId="{3C07101C-C46E-41C3-BA8B-E48CEB62AE67}" destId="{16E336B4-7224-457D-9E07-01C399652A87}" srcOrd="0" destOrd="0" presId="urn:microsoft.com/office/officeart/2005/8/layout/pyramid1"/>
    <dgm:cxn modelId="{C55FA2DF-F734-4569-A9CC-AEECC1653819}" type="presParOf" srcId="{3C07101C-C46E-41C3-BA8B-E48CEB62AE67}" destId="{D246ABFB-7444-470D-AF39-D95AF35FD776}" srcOrd="1" destOrd="0" presId="urn:microsoft.com/office/officeart/2005/8/layout/pyramid1"/>
    <dgm:cxn modelId="{F0FD14CC-A101-4958-994E-0FCAD6D679DF}" type="presParOf" srcId="{348DFF49-5EA4-4A79-B6B8-0B7C7D6D2CF4}" destId="{7828D832-797A-437E-AF17-8D1A80910C51}" srcOrd="4" destOrd="0" presId="urn:microsoft.com/office/officeart/2005/8/layout/pyramid1"/>
    <dgm:cxn modelId="{BE737B31-6668-44B2-8E6E-D8A14951FE75}" type="presParOf" srcId="{7828D832-797A-437E-AF17-8D1A80910C51}" destId="{402B2555-A3E7-46EE-A145-8062EE05A04C}" srcOrd="0" destOrd="0" presId="urn:microsoft.com/office/officeart/2005/8/layout/pyramid1"/>
    <dgm:cxn modelId="{563793C0-C0AE-4F99-B583-1B7DBF97FD9A}" type="presParOf" srcId="{7828D832-797A-437E-AF17-8D1A80910C51}" destId="{73949E58-588A-4090-911D-37B0FB877CD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0B2318-4674-4E03-ACD6-F3A359452835}">
      <dsp:nvSpPr>
        <dsp:cNvPr id="0" name=""/>
        <dsp:cNvSpPr/>
      </dsp:nvSpPr>
      <dsp:spPr>
        <a:xfrm>
          <a:off x="2255520" y="0"/>
          <a:ext cx="1127760" cy="924560"/>
        </a:xfrm>
        <a:prstGeom prst="trapezoid">
          <a:avLst>
            <a:gd name="adj" fmla="val 6098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b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C3B</a:t>
          </a:r>
          <a:endParaRPr lang="hu-HU" sz="2300" kern="1200" dirty="0"/>
        </a:p>
      </dsp:txBody>
      <dsp:txXfrm>
        <a:off x="2255520" y="0"/>
        <a:ext cx="1127760" cy="924560"/>
      </dsp:txXfrm>
    </dsp:sp>
    <dsp:sp modelId="{998C2D89-43D3-4979-A6B1-4BC27B1FAC2D}">
      <dsp:nvSpPr>
        <dsp:cNvPr id="0" name=""/>
        <dsp:cNvSpPr/>
      </dsp:nvSpPr>
      <dsp:spPr>
        <a:xfrm>
          <a:off x="1691640" y="924560"/>
          <a:ext cx="2255520" cy="924560"/>
        </a:xfrm>
        <a:prstGeom prst="trapezoid">
          <a:avLst>
            <a:gd name="adj" fmla="val 60989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b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MC</a:t>
          </a:r>
          <a:endParaRPr lang="hu-HU" sz="2300" kern="1200" dirty="0"/>
        </a:p>
      </dsp:txBody>
      <dsp:txXfrm>
        <a:off x="2086355" y="924560"/>
        <a:ext cx="1466088" cy="924560"/>
      </dsp:txXfrm>
    </dsp:sp>
    <dsp:sp modelId="{A5C4938B-17B0-4F54-A499-0DA41852AE0F}">
      <dsp:nvSpPr>
        <dsp:cNvPr id="0" name=""/>
        <dsp:cNvSpPr/>
      </dsp:nvSpPr>
      <dsp:spPr>
        <a:xfrm>
          <a:off x="1127759" y="1849119"/>
          <a:ext cx="3383280" cy="924560"/>
        </a:xfrm>
        <a:prstGeom prst="trapezoid">
          <a:avLst>
            <a:gd name="adj" fmla="val 60989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b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b="1" kern="1200" dirty="0" smtClean="0"/>
            <a:t>MG</a:t>
          </a:r>
          <a:endParaRPr lang="hu-HU" sz="2500" b="1" kern="1200" dirty="0"/>
        </a:p>
      </dsp:txBody>
      <dsp:txXfrm>
        <a:off x="1719833" y="1849119"/>
        <a:ext cx="2199132" cy="924560"/>
      </dsp:txXfrm>
    </dsp:sp>
    <dsp:sp modelId="{16E336B4-7224-457D-9E07-01C399652A87}">
      <dsp:nvSpPr>
        <dsp:cNvPr id="0" name=""/>
        <dsp:cNvSpPr/>
      </dsp:nvSpPr>
      <dsp:spPr>
        <a:xfrm>
          <a:off x="563879" y="2773680"/>
          <a:ext cx="4511040" cy="924560"/>
        </a:xfrm>
        <a:prstGeom prst="trapezoid">
          <a:avLst>
            <a:gd name="adj" fmla="val 60989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/>
            <a:t>SECRETARIAT</a:t>
          </a:r>
          <a:endParaRPr lang="hu-HU" sz="2400" b="1" kern="1200" dirty="0"/>
        </a:p>
      </dsp:txBody>
      <dsp:txXfrm>
        <a:off x="1353311" y="2773680"/>
        <a:ext cx="2932176" cy="924560"/>
      </dsp:txXfrm>
    </dsp:sp>
    <dsp:sp modelId="{402B2555-A3E7-46EE-A145-8062EE05A04C}">
      <dsp:nvSpPr>
        <dsp:cNvPr id="0" name=""/>
        <dsp:cNvSpPr/>
      </dsp:nvSpPr>
      <dsp:spPr>
        <a:xfrm>
          <a:off x="0" y="3698240"/>
          <a:ext cx="5638800" cy="924560"/>
        </a:xfrm>
        <a:prstGeom prst="trapezoid">
          <a:avLst>
            <a:gd name="adj" fmla="val 60989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b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kern="1200" dirty="0" smtClean="0"/>
            <a:t>AFFILIATES</a:t>
          </a:r>
          <a:endParaRPr lang="hu-HU" sz="2500" kern="1200" dirty="0"/>
        </a:p>
      </dsp:txBody>
      <dsp:txXfrm>
        <a:off x="986789" y="3698240"/>
        <a:ext cx="3665220" cy="924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23667-2BEA-4AE4-8DB9-BCA23916950E}" type="datetimeFigureOut">
              <a:rPr lang="hu-HU" smtClean="0"/>
              <a:t>2018. 11. 13.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95972-5849-4FB7-9DD0-78A970D004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5612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95972-5849-4FB7-9DD0-78A970D00463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6560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Jegyzetek helye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hu-HU" altLang="hu-HU" dirty="0" smtClean="0"/>
              <a:t>FMN Titkárság:</a:t>
            </a:r>
          </a:p>
          <a:p>
            <a:r>
              <a:rPr lang="hu-HU" altLang="hu-HU" dirty="0" smtClean="0"/>
              <a:t>Irányítás területén: FMN </a:t>
            </a:r>
            <a:r>
              <a:rPr lang="hu-HU" altLang="hu-HU" dirty="0" err="1" smtClean="0"/>
              <a:t>Staff</a:t>
            </a:r>
            <a:r>
              <a:rPr lang="hu-HU" altLang="hu-HU" dirty="0" smtClean="0"/>
              <a:t> NCS (NATO Parancsnoki </a:t>
            </a:r>
            <a:r>
              <a:rPr lang="hu-HU" altLang="hu-HU" dirty="0" err="1" smtClean="0"/>
              <a:t>Str</a:t>
            </a:r>
            <a:r>
              <a:rPr lang="hu-HU" altLang="hu-HU" dirty="0" smtClean="0"/>
              <a:t>.: / ACO/ACT/NCIA), illetve A Nemzetek LO-I (saját </a:t>
            </a:r>
            <a:r>
              <a:rPr lang="hu-HU" altLang="hu-HU" dirty="0" err="1" smtClean="0"/>
              <a:t>pki-i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str-ban</a:t>
            </a:r>
            <a:r>
              <a:rPr lang="hu-HU" altLang="hu-HU" dirty="0" smtClean="0"/>
              <a:t>) </a:t>
            </a:r>
          </a:p>
          <a:p>
            <a:r>
              <a:rPr lang="hu-HU" altLang="hu-HU" dirty="0" smtClean="0"/>
              <a:t>A koncepció meghatározza az </a:t>
            </a:r>
            <a:r>
              <a:rPr lang="hu-HU" altLang="hu-HU" b="1" dirty="0" smtClean="0"/>
              <a:t>FMN keretrendszert </a:t>
            </a:r>
            <a:r>
              <a:rPr lang="hu-HU" altLang="hu-HU" dirty="0" smtClean="0"/>
              <a:t>(Portfólió formájában) amely folyamatok, tervek, </a:t>
            </a:r>
            <a:r>
              <a:rPr lang="hu-HU" altLang="hu-HU" dirty="0" err="1" smtClean="0"/>
              <a:t>templates</a:t>
            </a:r>
            <a:r>
              <a:rPr lang="hu-HU" altLang="hu-HU" dirty="0" smtClean="0"/>
              <a:t>, architektúrák, képességek eszközök (beleértve a tervezést is), fejlesztése, telepítése, üzemeltetése az MN támogatására. </a:t>
            </a:r>
          </a:p>
          <a:p>
            <a:endParaRPr lang="hu-HU" altLang="hu-HU" dirty="0" smtClean="0"/>
          </a:p>
          <a:p>
            <a:r>
              <a:rPr lang="hu-HU" altLang="hu-HU" dirty="0" err="1" smtClean="0"/>
              <a:t>Mission</a:t>
            </a:r>
            <a:r>
              <a:rPr lang="hu-HU" altLang="hu-HU" dirty="0" smtClean="0"/>
              <a:t> Network: olyan nem anyagi (policy, eljárások, szabványok, szolgáltatások) és anyagi (statikus és tábori hálózatok,támogató infrastruktúrák), melyek a képességek  (minden misszióra külön-külön) alapján kerülnek meghatározásra </a:t>
            </a:r>
            <a:endParaRPr lang="hu-HU" altLang="hu-HU" b="1" dirty="0" smtClean="0"/>
          </a:p>
        </p:txBody>
      </p:sp>
      <p:sp>
        <p:nvSpPr>
          <p:cNvPr id="1536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EED369-54F3-41FD-B774-D0F308AF2CE9}" type="slidenum">
              <a:rPr lang="hu-HU" altLang="hu-H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843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95972-5849-4FB7-9DD0-78A970D00463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7213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95972-5849-4FB7-9DD0-78A970D00463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5439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95972-5849-4FB7-9DD0-78A970D00463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2706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95972-5849-4FB7-9DD0-78A970D00463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795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b="1" dirty="0" smtClean="0"/>
          </a:p>
        </p:txBody>
      </p:sp>
      <p:sp>
        <p:nvSpPr>
          <p:cNvPr id="1126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9A69F2-83D6-46D0-83CB-AE6770018C31}" type="slidenum">
              <a:rPr lang="hu-HU" altLang="hu-H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038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b="1" dirty="0" smtClean="0"/>
              <a:t>FMN</a:t>
            </a:r>
            <a:r>
              <a:rPr lang="hu-HU" altLang="hu-HU" dirty="0" smtClean="0"/>
              <a:t>: </a:t>
            </a:r>
            <a:r>
              <a:rPr lang="hu-HU" altLang="hu-HU" dirty="0" err="1" smtClean="0"/>
              <a:t>Federation</a:t>
            </a:r>
            <a:r>
              <a:rPr lang="hu-HU" altLang="hu-HU" dirty="0" smtClean="0"/>
              <a:t> of Mission Networking, </a:t>
            </a:r>
            <a:r>
              <a:rPr lang="hu-HU" altLang="hu-HU" b="1" dirty="0" smtClean="0"/>
              <a:t>célja </a:t>
            </a:r>
            <a:r>
              <a:rPr lang="hu-HU" altLang="hu-HU" dirty="0" smtClean="0"/>
              <a:t>olyan képesség kialakítása.,</a:t>
            </a:r>
            <a:r>
              <a:rPr lang="hu-HU" altLang="hu-HU" baseline="0" dirty="0" smtClean="0"/>
              <a:t> mely </a:t>
            </a:r>
            <a:r>
              <a:rPr lang="hu-HU" altLang="hu-HU" dirty="0" smtClean="0"/>
              <a:t>információ megosztással a döntéshozatali képességet fejleszti műveleti, több nemzeti környezetben</a:t>
            </a:r>
            <a:endParaRPr lang="hu-HU" altLang="hu-HU" dirty="0" smtClean="0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2A4B6E-43A5-42F7-B29B-C01561CD09F1}" type="slidenum">
              <a:rPr lang="hu-HU" altLang="hu-H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977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Jegyzetek helye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hu-HU" altLang="hu-HU" dirty="0" smtClean="0"/>
              <a:t>2012. November 21-i  MC döntés alapján a </a:t>
            </a:r>
            <a:r>
              <a:rPr lang="hu-HU" altLang="hu-HU" dirty="0" err="1" smtClean="0"/>
              <a:t>Future</a:t>
            </a:r>
            <a:r>
              <a:rPr lang="hu-HU" altLang="hu-HU" dirty="0" smtClean="0"/>
              <a:t> Mission Network kibővítését célozták meg a nem NATO nemzetek az </a:t>
            </a:r>
            <a:r>
              <a:rPr lang="hu-HU" altLang="hu-HU" dirty="0" err="1" smtClean="0"/>
              <a:t>interoperabilitásának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biztosításása</a:t>
            </a:r>
            <a:r>
              <a:rPr lang="hu-HU" altLang="hu-HU" dirty="0" smtClean="0"/>
              <a:t> érdekében.</a:t>
            </a:r>
          </a:p>
          <a:p>
            <a:pPr>
              <a:defRPr/>
            </a:pPr>
            <a:r>
              <a:rPr lang="hu-HU" altLang="hu-HU" dirty="0" smtClean="0"/>
              <a:t>Az új koncepció kidolgozására ACT, ACO és  NCI Agency került felkérésre az afganisztáni </a:t>
            </a:r>
            <a:r>
              <a:rPr lang="hu-HU" altLang="hu-HU" dirty="0" err="1" smtClean="0"/>
              <a:t>mission</a:t>
            </a:r>
            <a:r>
              <a:rPr lang="hu-HU" altLang="hu-HU" dirty="0" smtClean="0"/>
              <a:t> network alapján, annak tapasztalataira alapozva.</a:t>
            </a:r>
          </a:p>
          <a:p>
            <a:pPr>
              <a:defRPr/>
            </a:pPr>
            <a:endParaRPr lang="hu-HU" altLang="hu-HU" dirty="0" smtClean="0"/>
          </a:p>
        </p:txBody>
      </p:sp>
      <p:sp>
        <p:nvSpPr>
          <p:cNvPr id="1536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EED369-54F3-41FD-B774-D0F308AF2CE9}" type="slidenum">
              <a:rPr lang="hu-HU" altLang="hu-H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783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hu-HU" dirty="0" smtClean="0"/>
              <a:t>Az FMN koncepció alapelvei:	</a:t>
            </a:r>
          </a:p>
          <a:p>
            <a:pPr>
              <a:defRPr/>
            </a:pPr>
            <a:r>
              <a:rPr lang="hu-HU" dirty="0" smtClean="0"/>
              <a:t>Költséghatékonyság (</a:t>
            </a:r>
            <a:r>
              <a:rPr lang="hu-HU" i="1" dirty="0" smtClean="0"/>
              <a:t>figyelembe kell venni a rendelkezésre álló források szűkös voltát</a:t>
            </a:r>
            <a:r>
              <a:rPr lang="hu-HU" dirty="0" smtClean="0"/>
              <a:t>); A meglévő képességeknek, szabványoknak, eszközöknek, szervezeti struktúráknak a maximális felhasználása</a:t>
            </a:r>
          </a:p>
          <a:p>
            <a:pPr>
              <a:defRPr/>
            </a:pPr>
            <a:r>
              <a:rPr lang="hu-HU" dirty="0" smtClean="0"/>
              <a:t>Az NNEC tézisek és alapelvek felhasználása; C3 taxonómia figyelembe vétele; Fokozatos fejlesztés;</a:t>
            </a:r>
          </a:p>
          <a:p>
            <a:pPr>
              <a:defRPr/>
            </a:pPr>
            <a:r>
              <a:rPr lang="hu-HU" dirty="0" smtClean="0"/>
              <a:t>A „bizonytalan jövő” támogatása rugalmasan alkalmazható, modulárisan kialakítható képességek útján; Előre meghatározott hálózatkialakítás, amely az NRF vonatkozásában kötelező (MC-593); </a:t>
            </a:r>
          </a:p>
          <a:p>
            <a:pPr>
              <a:defRPr/>
            </a:pPr>
            <a:r>
              <a:rPr lang="hu-HU" dirty="0" smtClean="0"/>
              <a:t>A federáció dinamikus kialakítása, mely magába foglalja a szükséges biztonsági eljárásokat, szervezeteket, felső szintű irányítást, a kialakítás eljárásrendjét;</a:t>
            </a:r>
          </a:p>
          <a:p>
            <a:pPr>
              <a:defRPr/>
            </a:pPr>
            <a:r>
              <a:rPr lang="hu-HU" dirty="0" smtClean="0"/>
              <a:t>Információközpontúság: minden missziós hálózat biztosít egy közös információs felületet a hatékony információ-megosztás érdekében.</a:t>
            </a:r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2A4B6E-43A5-42F7-B29B-C01561CD09F1}" type="slidenum">
              <a:rPr lang="hu-HU" altLang="hu-H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929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hu-HU" b="1" dirty="0" smtClean="0"/>
              <a:t>MNE</a:t>
            </a:r>
            <a:r>
              <a:rPr lang="hu-HU" dirty="0" smtClean="0"/>
              <a:t> </a:t>
            </a:r>
            <a:r>
              <a:rPr lang="hu-HU" b="0" dirty="0" smtClean="0"/>
              <a:t>(Service </a:t>
            </a:r>
            <a:r>
              <a:rPr lang="hu-HU" b="0" dirty="0" err="1" smtClean="0"/>
              <a:t>Provider</a:t>
            </a:r>
            <a:r>
              <a:rPr lang="hu-HU" b="0" dirty="0" smtClean="0"/>
              <a:t>):</a:t>
            </a:r>
            <a:r>
              <a:rPr lang="hu-HU" b="1" dirty="0" smtClean="0"/>
              <a:t> </a:t>
            </a:r>
            <a:r>
              <a:rPr lang="hu-HU" dirty="0" smtClean="0"/>
              <a:t>hitelesített hálózati infrastruktúrákat biztosít az FMN tagoknak,  továbbá a hálózati résztvevők számára. </a:t>
            </a:r>
          </a:p>
          <a:p>
            <a:pPr marL="0" indent="0">
              <a:buFontTx/>
              <a:buNone/>
              <a:defRPr/>
            </a:pPr>
            <a:r>
              <a:rPr lang="hu-HU" dirty="0" smtClean="0"/>
              <a:t>Szolgáltatás, katalógus alapján, biztosítva a szolgáltatások átláthatóságát és tervezhetőségét. </a:t>
            </a:r>
            <a:endParaRPr lang="hu-HU" dirty="0" smtClean="0"/>
          </a:p>
          <a:p>
            <a:pPr marL="0" indent="0">
              <a:buFontTx/>
              <a:buNone/>
              <a:defRPr/>
            </a:pPr>
            <a:r>
              <a:rPr lang="hu-HU" dirty="0" smtClean="0"/>
              <a:t>Alapvető </a:t>
            </a:r>
            <a:r>
              <a:rPr lang="hu-HU" dirty="0" smtClean="0"/>
              <a:t>képességei: legalább 1 </a:t>
            </a:r>
            <a:r>
              <a:rPr lang="hu-HU" dirty="0" err="1" smtClean="0"/>
              <a:t>PoP</a:t>
            </a:r>
            <a:r>
              <a:rPr lang="hu-HU" dirty="0" smtClean="0"/>
              <a:t>, képes </a:t>
            </a:r>
            <a:r>
              <a:rPr lang="hu-HU" dirty="0" smtClean="0"/>
              <a:t>munkaállomásokat, végfelhasználói eszközöket, perifériákat biztosítani a felhasználóknak, valamint szolgáltatásokat a kiterjesztőknek és a felhasználóknak.</a:t>
            </a:r>
          </a:p>
          <a:p>
            <a:pPr marL="171450" indent="-171450">
              <a:buFontTx/>
              <a:buChar char="-"/>
              <a:defRPr/>
            </a:pPr>
            <a:r>
              <a:rPr lang="hu-HU" dirty="0" smtClean="0"/>
              <a:t>Állandó biztonságos kapcsolat a </a:t>
            </a:r>
            <a:r>
              <a:rPr lang="hu-HU" dirty="0" err="1" smtClean="0"/>
              <a:t>PoP-k</a:t>
            </a:r>
            <a:r>
              <a:rPr lang="hu-HU" dirty="0" smtClean="0"/>
              <a:t> között</a:t>
            </a:r>
          </a:p>
          <a:p>
            <a:pPr marL="171450" indent="-171450">
              <a:buFontTx/>
              <a:buChar char="-"/>
              <a:defRPr/>
            </a:pPr>
            <a:r>
              <a:rPr lang="hu-HU" dirty="0" smtClean="0"/>
              <a:t>Kettő vagy több hálózati csatlakozási pont biztonságos kapcsolattal, </a:t>
            </a:r>
            <a:r>
              <a:rPr lang="hu-HU" b="1" dirty="0" smtClean="0"/>
              <a:t>E3</a:t>
            </a:r>
            <a:r>
              <a:rPr lang="hu-HU" dirty="0" smtClean="0"/>
              <a:t> link </a:t>
            </a:r>
            <a:r>
              <a:rPr lang="hu-HU" dirty="0" smtClean="0"/>
              <a:t>34Mbit/s</a:t>
            </a:r>
            <a:r>
              <a:rPr lang="hu-HU" baseline="0" dirty="0" smtClean="0"/>
              <a:t> / </a:t>
            </a:r>
            <a:r>
              <a:rPr lang="hu-HU" dirty="0" smtClean="0"/>
              <a:t>nagy mennyiségű valós idejű adattovábbításnál </a:t>
            </a:r>
            <a:r>
              <a:rPr lang="hu-HU" b="1" dirty="0" smtClean="0"/>
              <a:t>E4 </a:t>
            </a:r>
            <a:r>
              <a:rPr lang="hu-HU" b="1" dirty="0" smtClean="0"/>
              <a:t>link</a:t>
            </a:r>
            <a:r>
              <a:rPr lang="hu-HU" dirty="0" smtClean="0"/>
              <a:t> 140 </a:t>
            </a:r>
            <a:r>
              <a:rPr lang="hu-HU" dirty="0" err="1" smtClean="0"/>
              <a:t>Mbit</a:t>
            </a:r>
            <a:r>
              <a:rPr lang="hu-HU" dirty="0" smtClean="0"/>
              <a:t>/sec javasolt</a:t>
            </a:r>
            <a:r>
              <a:rPr lang="hu-HU" dirty="0" smtClean="0"/>
              <a:t>.</a:t>
            </a:r>
            <a:endParaRPr lang="hu-HU" dirty="0" smtClean="0"/>
          </a:p>
          <a:p>
            <a:pPr>
              <a:defRPr/>
            </a:pPr>
            <a:r>
              <a:rPr lang="hu-HU" b="1" dirty="0" smtClean="0"/>
              <a:t>MNX</a:t>
            </a:r>
            <a:r>
              <a:rPr lang="hu-HU" b="1" dirty="0" smtClean="0"/>
              <a:t>: </a:t>
            </a:r>
            <a:r>
              <a:rPr lang="hu-HU" dirty="0" smtClean="0"/>
              <a:t>helyi híradó</a:t>
            </a:r>
            <a:r>
              <a:rPr lang="hu-HU" baseline="0" dirty="0" smtClean="0"/>
              <a:t> és informatikai </a:t>
            </a:r>
            <a:r>
              <a:rPr lang="hu-HU" dirty="0" err="1" smtClean="0"/>
              <a:t>infrastruktura</a:t>
            </a:r>
            <a:r>
              <a:rPr lang="hu-HU" dirty="0" smtClean="0"/>
              <a:t> üzemeltető, FMN szolgáltatásait MNE-n keresztül két-oldalú szerződések alapján biztosítják. A rendszerek összekötése a keretrendszer alapján </a:t>
            </a:r>
          </a:p>
          <a:p>
            <a:pPr>
              <a:defRPr/>
            </a:pPr>
            <a:r>
              <a:rPr lang="hu-HU" b="1" dirty="0" smtClean="0"/>
              <a:t>HOSTED </a:t>
            </a:r>
            <a:r>
              <a:rPr lang="hu-HU" b="1" dirty="0" smtClean="0"/>
              <a:t>USER:</a:t>
            </a:r>
            <a:r>
              <a:rPr lang="hu-HU" dirty="0" smtClean="0"/>
              <a:t> felhasználó, az igényelt erőforrások, szolgáltatások MNE, és MNX-</a:t>
            </a:r>
            <a:r>
              <a:rPr lang="hu-HU" dirty="0" err="1" smtClean="0"/>
              <a:t>től</a:t>
            </a:r>
            <a:r>
              <a:rPr lang="hu-HU" dirty="0" smtClean="0"/>
              <a:t> „szerződéskötést” követően kerülnek számára biztosításra.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95972-5849-4FB7-9DD0-78A970D00463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6131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Jegyzetek helye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hu-HU" altLang="hu-HU" b="1" dirty="0" smtClean="0"/>
              <a:t>Felépítése</a:t>
            </a:r>
            <a:r>
              <a:rPr lang="hu-HU" altLang="hu-HU" dirty="0" smtClean="0"/>
              <a:t>, </a:t>
            </a:r>
            <a:r>
              <a:rPr lang="hu-HU" altLang="hu-HU" dirty="0" err="1" smtClean="0"/>
              <a:t>Vol</a:t>
            </a:r>
            <a:r>
              <a:rPr lang="hu-HU" altLang="hu-HU" dirty="0" smtClean="0"/>
              <a:t> I-III + mellékletek (970 oldal) </a:t>
            </a:r>
          </a:p>
          <a:p>
            <a:r>
              <a:rPr lang="hu-HU" altLang="hu-HU" b="1" dirty="0" err="1" smtClean="0"/>
              <a:t>Vol</a:t>
            </a:r>
            <a:r>
              <a:rPr lang="hu-HU" altLang="hu-HU" b="1" dirty="0" smtClean="0"/>
              <a:t> I: </a:t>
            </a:r>
            <a:r>
              <a:rPr lang="hu-HU" altLang="hu-HU" dirty="0" smtClean="0"/>
              <a:t>A koncepció irányelvei, képességei, továbbá az MC feladatait</a:t>
            </a:r>
          </a:p>
          <a:p>
            <a:r>
              <a:rPr lang="hu-HU" altLang="hu-HU" b="1" dirty="0" err="1" smtClean="0"/>
              <a:t>Vol</a:t>
            </a:r>
            <a:r>
              <a:rPr lang="hu-HU" altLang="hu-HU" b="1" dirty="0" smtClean="0"/>
              <a:t> II: </a:t>
            </a:r>
            <a:r>
              <a:rPr lang="hu-HU" altLang="hu-HU" dirty="0" smtClean="0"/>
              <a:t>A menedzsment elvekre, eljárásokra, tevékenységekre, szervezetekre fókuszál, illetve definiálja a Spirál 1-et (minimális követelmények, szolgáltatások, képességek az FMN végrehajtásához)</a:t>
            </a:r>
          </a:p>
          <a:p>
            <a:r>
              <a:rPr lang="hu-HU" altLang="hu-HU" b="1" dirty="0" err="1" smtClean="0"/>
              <a:t>Vol</a:t>
            </a:r>
            <a:r>
              <a:rPr lang="hu-HU" altLang="hu-HU" b="1" dirty="0" smtClean="0"/>
              <a:t> III: </a:t>
            </a:r>
            <a:r>
              <a:rPr lang="hu-HU" altLang="hu-HU" dirty="0" smtClean="0"/>
              <a:t>NATO képességeinek fejlesztése, miként válhat maga a NATO szolgáltatások szolgáltatójává (Service </a:t>
            </a:r>
            <a:r>
              <a:rPr lang="hu-HU" altLang="hu-HU" dirty="0" err="1" smtClean="0"/>
              <a:t>Provider</a:t>
            </a:r>
            <a:r>
              <a:rPr lang="hu-HU" altLang="hu-HU" dirty="0" smtClean="0"/>
              <a:t>)</a:t>
            </a:r>
          </a:p>
          <a:p>
            <a:r>
              <a:rPr lang="hu-HU" altLang="hu-HU" b="1" u="sng" dirty="0" err="1" smtClean="0"/>
              <a:t>Milestones</a:t>
            </a:r>
            <a:r>
              <a:rPr lang="hu-HU" altLang="hu-HU" b="1" u="sng" dirty="0" smtClean="0"/>
              <a:t> </a:t>
            </a:r>
            <a:r>
              <a:rPr lang="hu-HU" altLang="hu-HU" dirty="0" smtClean="0"/>
              <a:t>(MS): az FMN alapelve az információk megosztása, a nyílt és a minősített információk és kiszolgáló infrastruktúrák különbözősége miatt három mérföldkő került meghatározásra (fejlődési folyamat). </a:t>
            </a:r>
          </a:p>
          <a:p>
            <a:r>
              <a:rPr lang="hu-HU" altLang="hu-HU" b="1" dirty="0" smtClean="0"/>
              <a:t>MS1:</a:t>
            </a:r>
            <a:r>
              <a:rPr lang="hu-HU" altLang="hu-HU" dirty="0" smtClean="0"/>
              <a:t>Az adatok kezelése, minősítési szintenként külön-külön infrastruktúrán és missziónként külön szeparáció</a:t>
            </a:r>
          </a:p>
          <a:p>
            <a:r>
              <a:rPr lang="hu-HU" altLang="hu-HU" b="1" dirty="0" smtClean="0"/>
              <a:t>MS2:</a:t>
            </a:r>
            <a:r>
              <a:rPr lang="hu-HU" altLang="hu-HU" dirty="0" smtClean="0"/>
              <a:t>az adatok összesített kezelése a hálózati infrastruktúrán, de missziónként külön </a:t>
            </a:r>
            <a:r>
              <a:rPr lang="hu-HU" altLang="hu-HU" dirty="0" err="1" smtClean="0"/>
              <a:t>ifrastr</a:t>
            </a:r>
            <a:r>
              <a:rPr lang="hu-HU" altLang="hu-HU" dirty="0" smtClean="0"/>
              <a:t>.</a:t>
            </a:r>
          </a:p>
          <a:p>
            <a:r>
              <a:rPr lang="hu-HU" altLang="hu-HU" b="1" dirty="0" smtClean="0"/>
              <a:t>MS3: </a:t>
            </a:r>
            <a:r>
              <a:rPr lang="hu-HU" altLang="hu-HU" dirty="0" smtClean="0"/>
              <a:t>egy nagy fő rendszer(hálózat), mely az összes missziót és a különböző minősítési szintű adatot kezeli </a:t>
            </a:r>
          </a:p>
          <a:p>
            <a:endParaRPr lang="hu-HU" altLang="hu-HU" dirty="0" smtClean="0"/>
          </a:p>
        </p:txBody>
      </p:sp>
      <p:sp>
        <p:nvSpPr>
          <p:cNvPr id="1536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EED369-54F3-41FD-B774-D0F308AF2CE9}" type="slidenum">
              <a:rPr lang="hu-HU" altLang="hu-H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277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Jegyzetek helye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hu-HU" altLang="hu-HU" b="1" i="1" dirty="0" err="1" smtClean="0"/>
              <a:t>Governance</a:t>
            </a:r>
            <a:endParaRPr lang="hu-HU" altLang="hu-HU" b="1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dirty="0" smtClean="0"/>
              <a:t>Kulcs szerepet kap a </a:t>
            </a:r>
            <a:r>
              <a:rPr lang="hu-HU" altLang="hu-HU" b="1" dirty="0" smtClean="0"/>
              <a:t>C3B</a:t>
            </a:r>
            <a:r>
              <a:rPr lang="hu-HU" altLang="hu-HU" dirty="0" smtClean="0"/>
              <a:t>: policy, stratégia, irányelvek, tanácsadás, architektúrák, szabványok megalkotása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b="1" dirty="0" smtClean="0"/>
              <a:t>MC</a:t>
            </a:r>
            <a:r>
              <a:rPr lang="hu-HU" altLang="hu-HU" dirty="0" smtClean="0"/>
              <a:t> szerepköre: követelmények, fejlesztések (rövid és hosszú távú), irányítása </a:t>
            </a:r>
            <a:r>
              <a:rPr lang="hu-HU" altLang="hu-HU" i="1" dirty="0" smtClean="0"/>
              <a:t>spirálok, mérföldkövek </a:t>
            </a:r>
            <a:r>
              <a:rPr lang="hu-HU" altLang="hu-HU" dirty="0" smtClean="0"/>
              <a:t>meghatározása, tevékenységét C3 </a:t>
            </a:r>
            <a:r>
              <a:rPr lang="hu-HU" altLang="hu-HU" dirty="0" err="1" smtClean="0"/>
              <a:t>staff</a:t>
            </a:r>
            <a:r>
              <a:rPr lang="hu-HU" altLang="hu-HU" dirty="0" smtClean="0"/>
              <a:t>, </a:t>
            </a:r>
            <a:r>
              <a:rPr lang="hu-HU" altLang="hu-HU" dirty="0" err="1" smtClean="0"/>
              <a:t>C3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board</a:t>
            </a:r>
            <a:r>
              <a:rPr lang="hu-HU" altLang="hu-HU" dirty="0" smtClean="0"/>
              <a:t> segíti ( </a:t>
            </a:r>
            <a:r>
              <a:rPr lang="hu-HU" altLang="hu-HU" dirty="0" err="1" smtClean="0"/>
              <a:t>döntéselőkészítő</a:t>
            </a:r>
            <a:r>
              <a:rPr lang="hu-HU" altLang="hu-HU" dirty="0" smtClean="0"/>
              <a:t> szerepek)</a:t>
            </a:r>
          </a:p>
        </p:txBody>
      </p:sp>
      <p:sp>
        <p:nvSpPr>
          <p:cNvPr id="1536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EED369-54F3-41FD-B774-D0F308AF2CE9}" type="slidenum">
              <a:rPr lang="hu-HU" altLang="hu-H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199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Jegyzetek helye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hu-HU" altLang="hu-HU" b="1" i="1" dirty="0" smtClean="0"/>
              <a:t>Management</a:t>
            </a:r>
          </a:p>
          <a:p>
            <a:r>
              <a:rPr lang="hu-HU" altLang="hu-HU" dirty="0" smtClean="0"/>
              <a:t>Menedzselésre az FMN MG került létrehozásra (ACO, </a:t>
            </a:r>
            <a:r>
              <a:rPr lang="hu-HU" altLang="hu-HU" dirty="0" err="1" smtClean="0"/>
              <a:t>Nations</a:t>
            </a:r>
            <a:r>
              <a:rPr lang="hu-HU" altLang="hu-HU" dirty="0" smtClean="0"/>
              <a:t>, </a:t>
            </a:r>
            <a:r>
              <a:rPr lang="hu-HU" altLang="hu-HU" b="1" i="1" dirty="0" smtClean="0"/>
              <a:t>NNN </a:t>
            </a:r>
            <a:r>
              <a:rPr lang="hu-HU" altLang="hu-HU" i="1" dirty="0" smtClean="0"/>
              <a:t>is szerezhet LO által szavazati jogot). </a:t>
            </a:r>
            <a:r>
              <a:rPr lang="hu-HU" altLang="hu-HU" dirty="0" smtClean="0"/>
              <a:t>Döntés hozatal során azon nemzetek kapnak szavazati jogot melyek LO delegálnak a az FMN tikárságba (</a:t>
            </a:r>
            <a:r>
              <a:rPr lang="hu-HU" altLang="hu-HU" dirty="0" err="1" smtClean="0"/>
              <a:t>Munkacsoporokba</a:t>
            </a:r>
            <a:r>
              <a:rPr lang="hu-HU" altLang="hu-HU" dirty="0" smtClean="0"/>
              <a:t>) , LO nélküli esetben csak konzultációs jog kerül biztosításra. Az</a:t>
            </a:r>
            <a:r>
              <a:rPr lang="hu-HU" altLang="hu-HU" baseline="0" dirty="0" smtClean="0"/>
              <a:t> FMN </a:t>
            </a:r>
            <a:r>
              <a:rPr lang="hu-HU" altLang="hu-HU" dirty="0" smtClean="0"/>
              <a:t>MG elnöke: (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DCOS CIS and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Cyber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Defence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1536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EED369-54F3-41FD-B774-D0F308AF2CE9}" type="slidenum">
              <a:rPr lang="hu-HU" altLang="hu-H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636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hu-HU" dirty="0" smtClean="0"/>
              <a:t>NYÍLT</a:t>
            </a:r>
          </a:p>
        </p:txBody>
      </p:sp>
      <p:sp>
        <p:nvSpPr>
          <p:cNvPr id="8" name="Rectangle 5"/>
          <p:cNvSpPr txBox="1">
            <a:spLocks noChangeArrowheads="1"/>
          </p:cNvSpPr>
          <p:nvPr userDrawn="1"/>
        </p:nvSpPr>
        <p:spPr bwMode="auto">
          <a:xfrm>
            <a:off x="10041142" y="6397625"/>
            <a:ext cx="215085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dirty="0">
                <a:solidFill>
                  <a:srgbClr val="3487C8"/>
                </a:solidFill>
                <a:latin typeface="Arial"/>
                <a:cs typeface="Arial"/>
              </a:rPr>
              <a:t>Power Through Affiliation</a:t>
            </a:r>
          </a:p>
          <a:p>
            <a:pPr algn="ctr" eaLnBrk="1" hangingPunct="1"/>
            <a:r>
              <a:rPr lang="en-US" altLang="en-US" sz="1100" b="1" dirty="0">
                <a:solidFill>
                  <a:srgbClr val="00408B"/>
                </a:solidFill>
                <a:latin typeface="Arial"/>
                <a:cs typeface="Arial"/>
              </a:rPr>
              <a:t>Federate - Share - Win</a:t>
            </a:r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1" y="6354686"/>
            <a:ext cx="1360869" cy="50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55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NYÍLT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0D5A-3607-43D8-A41F-8D1A0A8287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4096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NYÍLT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0D5A-3607-43D8-A41F-8D1A0A8287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0122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/>
          <a:p>
            <a:r>
              <a:rPr lang="hu-HU" smtClean="0"/>
              <a:t>NYÍLT</a:t>
            </a:r>
            <a:endParaRPr lang="hu-HU"/>
          </a:p>
        </p:txBody>
      </p:sp>
      <p:pic>
        <p:nvPicPr>
          <p:cNvPr id="27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1" y="6354686"/>
            <a:ext cx="1360869" cy="503313"/>
          </a:xfrm>
          <a:prstGeom prst="rect">
            <a:avLst/>
          </a:prstGeom>
        </p:spPr>
      </p:pic>
      <p:sp>
        <p:nvSpPr>
          <p:cNvPr id="28" name="Rectangle 5"/>
          <p:cNvSpPr txBox="1">
            <a:spLocks noChangeArrowheads="1"/>
          </p:cNvSpPr>
          <p:nvPr userDrawn="1"/>
        </p:nvSpPr>
        <p:spPr bwMode="auto">
          <a:xfrm>
            <a:off x="10041142" y="6397625"/>
            <a:ext cx="215085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dirty="0">
                <a:solidFill>
                  <a:srgbClr val="3487C8"/>
                </a:solidFill>
                <a:latin typeface="Arial"/>
                <a:cs typeface="Arial"/>
              </a:rPr>
              <a:t>Power Through Affiliation</a:t>
            </a:r>
          </a:p>
          <a:p>
            <a:pPr algn="ctr" eaLnBrk="1" hangingPunct="1"/>
            <a:r>
              <a:rPr lang="en-US" altLang="en-US" sz="1100" b="1" dirty="0">
                <a:solidFill>
                  <a:srgbClr val="00408B"/>
                </a:solidFill>
                <a:latin typeface="Arial"/>
                <a:cs typeface="Arial"/>
              </a:rPr>
              <a:t>Federate - Share - Win</a:t>
            </a:r>
          </a:p>
        </p:txBody>
      </p:sp>
    </p:spTree>
    <p:extLst>
      <p:ext uri="{BB962C8B-B14F-4D97-AF65-F5344CB8AC3E}">
        <p14:creationId xmlns:p14="http://schemas.microsoft.com/office/powerpoint/2010/main" val="4139337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NYÍLT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0D5A-3607-43D8-A41F-8D1A0A8287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6358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NYÍLT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0D5A-3607-43D8-A41F-8D1A0A8287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8166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NYÍLT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0D5A-3607-43D8-A41F-8D1A0A8287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0313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NYÍLT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0D5A-3607-43D8-A41F-8D1A0A8287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6673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NYÍLT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0D5A-3607-43D8-A41F-8D1A0A8287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149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NYÍLT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0D5A-3607-43D8-A41F-8D1A0A8287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1144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NYÍLT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0D5A-3607-43D8-A41F-8D1A0A8287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114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NYÍLT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70D5A-3607-43D8-A41F-8D1A0A828715}" type="slidenum">
              <a:rPr lang="hu-HU" smtClean="0"/>
              <a:t>‹#›</a:t>
            </a:fld>
            <a:endParaRPr lang="hu-HU"/>
          </a:p>
        </p:txBody>
      </p:sp>
      <p:grpSp>
        <p:nvGrpSpPr>
          <p:cNvPr id="8" name="Csoportba foglalás 7"/>
          <p:cNvGrpSpPr/>
          <p:nvPr userDrawn="1"/>
        </p:nvGrpSpPr>
        <p:grpSpPr>
          <a:xfrm>
            <a:off x="0" y="757625"/>
            <a:ext cx="12191999" cy="134936"/>
            <a:chOff x="1" y="4453640"/>
            <a:chExt cx="12191999" cy="134936"/>
          </a:xfrm>
        </p:grpSpPr>
        <p:sp>
          <p:nvSpPr>
            <p:cNvPr id="9" name="Line 7"/>
            <p:cNvSpPr>
              <a:spLocks noChangeShapeType="1"/>
            </p:cNvSpPr>
            <p:nvPr userDrawn="1"/>
          </p:nvSpPr>
          <p:spPr bwMode="auto">
            <a:xfrm>
              <a:off x="1" y="4453640"/>
              <a:ext cx="12191999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1800"/>
            </a:p>
          </p:txBody>
        </p:sp>
        <p:sp>
          <p:nvSpPr>
            <p:cNvPr id="10" name="Line 8"/>
            <p:cNvSpPr>
              <a:spLocks noChangeShapeType="1"/>
            </p:cNvSpPr>
            <p:nvPr userDrawn="1"/>
          </p:nvSpPr>
          <p:spPr bwMode="auto">
            <a:xfrm>
              <a:off x="1" y="4520367"/>
              <a:ext cx="12191999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1800"/>
            </a:p>
          </p:txBody>
        </p:sp>
        <p:sp>
          <p:nvSpPr>
            <p:cNvPr id="11" name="Line 9"/>
            <p:cNvSpPr>
              <a:spLocks noChangeShapeType="1"/>
            </p:cNvSpPr>
            <p:nvPr userDrawn="1"/>
          </p:nvSpPr>
          <p:spPr bwMode="auto">
            <a:xfrm>
              <a:off x="1" y="4588576"/>
              <a:ext cx="12191999" cy="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1800"/>
            </a:p>
          </p:txBody>
        </p:sp>
      </p:grpSp>
      <p:pic>
        <p:nvPicPr>
          <p:cNvPr id="12" name="Kép 11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-51184"/>
            <a:ext cx="838199" cy="838199"/>
          </a:xfrm>
          <a:prstGeom prst="rect">
            <a:avLst/>
          </a:prstGeom>
        </p:spPr>
      </p:pic>
      <p:pic>
        <p:nvPicPr>
          <p:cNvPr id="16" name="Kép 2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975"/>
            <a:ext cx="838199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02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3.gif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dnbl.ncia.nato.int/Pages/DNBLHomePage.asp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7.e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ide.act.nato.int/tidepedia/index.php/Canada" TargetMode="External"/><Relationship Id="rId13" Type="http://schemas.openxmlformats.org/officeDocument/2006/relationships/hyperlink" Target="https://tide.act.nato.int/tidepedia/index.php/Finland" TargetMode="External"/><Relationship Id="rId18" Type="http://schemas.openxmlformats.org/officeDocument/2006/relationships/hyperlink" Target="https://tide.act.nato.int/tidepedia/index.php/Italy" TargetMode="External"/><Relationship Id="rId26" Type="http://schemas.openxmlformats.org/officeDocument/2006/relationships/hyperlink" Target="https://tide.act.nato.int/tidepedia/index.php/Norway" TargetMode="External"/><Relationship Id="rId39" Type="http://schemas.openxmlformats.org/officeDocument/2006/relationships/image" Target="../media/image8.png"/><Relationship Id="rId3" Type="http://schemas.openxmlformats.org/officeDocument/2006/relationships/image" Target="../media/image4.png"/><Relationship Id="rId21" Type="http://schemas.openxmlformats.org/officeDocument/2006/relationships/hyperlink" Target="https://tide.act.nato.int/tidepedia/index.php/Luxembourg" TargetMode="External"/><Relationship Id="rId34" Type="http://schemas.openxmlformats.org/officeDocument/2006/relationships/hyperlink" Target="https://tide.act.nato.int/tidepedia/index.php/Switzerland" TargetMode="External"/><Relationship Id="rId7" Type="http://schemas.openxmlformats.org/officeDocument/2006/relationships/hyperlink" Target="https://tide.act.nato.int/tidepedia/index.php/Bulgaria" TargetMode="External"/><Relationship Id="rId12" Type="http://schemas.openxmlformats.org/officeDocument/2006/relationships/hyperlink" Target="https://tide.act.nato.int/tidepedia/index.php/Estonia" TargetMode="External"/><Relationship Id="rId17" Type="http://schemas.openxmlformats.org/officeDocument/2006/relationships/hyperlink" Target="https://tide.act.nato.int/tidepedia/index.php/Hungary" TargetMode="External"/><Relationship Id="rId25" Type="http://schemas.openxmlformats.org/officeDocument/2006/relationships/hyperlink" Target="https://tide.act.nato.int/tidepedia/index.php/NATO" TargetMode="External"/><Relationship Id="rId33" Type="http://schemas.openxmlformats.org/officeDocument/2006/relationships/hyperlink" Target="https://tide.act.nato.int/tidepedia/index.php/Sweden" TargetMode="External"/><Relationship Id="rId38" Type="http://schemas.openxmlformats.org/officeDocument/2006/relationships/hyperlink" Target="https://tide.act.nato.int/tidepedia/index.php/Albania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tide.act.nato.int/tidepedia/index.php/Greece" TargetMode="External"/><Relationship Id="rId20" Type="http://schemas.openxmlformats.org/officeDocument/2006/relationships/hyperlink" Target="https://tide.act.nato.int/tidepedia/index.php/Lithuania" TargetMode="External"/><Relationship Id="rId29" Type="http://schemas.openxmlformats.org/officeDocument/2006/relationships/hyperlink" Target="https://tide.act.nato.int/tidepedia/index.php/Roman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ide.act.nato.int/tidepedia/index.php/Belgium" TargetMode="External"/><Relationship Id="rId11" Type="http://schemas.openxmlformats.org/officeDocument/2006/relationships/hyperlink" Target="https://tide.act.nato.int/tidepedia/index.php/Denmark" TargetMode="External"/><Relationship Id="rId24" Type="http://schemas.openxmlformats.org/officeDocument/2006/relationships/hyperlink" Target="https://tide.act.nato.int/tidepedia/index.php/New_Zealand" TargetMode="External"/><Relationship Id="rId32" Type="http://schemas.openxmlformats.org/officeDocument/2006/relationships/hyperlink" Target="https://tide.act.nato.int/tidepedia/index.php/Spain" TargetMode="External"/><Relationship Id="rId37" Type="http://schemas.openxmlformats.org/officeDocument/2006/relationships/hyperlink" Target="https://tide.act.nato.int/tidepedia/index.php/United_States" TargetMode="External"/><Relationship Id="rId5" Type="http://schemas.openxmlformats.org/officeDocument/2006/relationships/hyperlink" Target="https://tide.act.nato.int/tidepedia/index.php/Austria" TargetMode="External"/><Relationship Id="rId15" Type="http://schemas.openxmlformats.org/officeDocument/2006/relationships/hyperlink" Target="https://tide.act.nato.int/tidepedia/index.php/Germany" TargetMode="External"/><Relationship Id="rId23" Type="http://schemas.openxmlformats.org/officeDocument/2006/relationships/hyperlink" Target="https://tide.act.nato.int/tidepedia/index.php/Netherlands" TargetMode="External"/><Relationship Id="rId28" Type="http://schemas.openxmlformats.org/officeDocument/2006/relationships/hyperlink" Target="https://tide.act.nato.int/tidepedia/index.php/Portugal" TargetMode="External"/><Relationship Id="rId36" Type="http://schemas.openxmlformats.org/officeDocument/2006/relationships/hyperlink" Target="https://tide.act.nato.int/tidepedia/index.php/United_Kingdom" TargetMode="External"/><Relationship Id="rId10" Type="http://schemas.openxmlformats.org/officeDocument/2006/relationships/hyperlink" Target="https://tide.act.nato.int/tidepedia/index.php/Czech_Republic" TargetMode="External"/><Relationship Id="rId19" Type="http://schemas.openxmlformats.org/officeDocument/2006/relationships/hyperlink" Target="https://tide.act.nato.int/tidepedia/index.php/Latvia" TargetMode="External"/><Relationship Id="rId31" Type="http://schemas.openxmlformats.org/officeDocument/2006/relationships/hyperlink" Target="https://tide.act.nato.int/tidepedia/index.php/Slovenia" TargetMode="External"/><Relationship Id="rId4" Type="http://schemas.openxmlformats.org/officeDocument/2006/relationships/hyperlink" Target="https://tide.act.nato.int/tidepedia/index.php/Australia" TargetMode="External"/><Relationship Id="rId9" Type="http://schemas.openxmlformats.org/officeDocument/2006/relationships/hyperlink" Target="https://tide.act.nato.int/tidepedia/index.php/Croatia" TargetMode="External"/><Relationship Id="rId14" Type="http://schemas.openxmlformats.org/officeDocument/2006/relationships/hyperlink" Target="https://tide.act.nato.int/tidepedia/index.php/France" TargetMode="External"/><Relationship Id="rId22" Type="http://schemas.openxmlformats.org/officeDocument/2006/relationships/hyperlink" Target="https://tide.act.nato.int/tidepedia/index.php/Montenegro" TargetMode="External"/><Relationship Id="rId27" Type="http://schemas.openxmlformats.org/officeDocument/2006/relationships/hyperlink" Target="https://tide.act.nato.int/tidepedia/index.php/Poland" TargetMode="External"/><Relationship Id="rId30" Type="http://schemas.openxmlformats.org/officeDocument/2006/relationships/hyperlink" Target="https://tide.act.nato.int/tidepedia/index.php/Slovakia" TargetMode="External"/><Relationship Id="rId35" Type="http://schemas.openxmlformats.org/officeDocument/2006/relationships/hyperlink" Target="https://tide.act.nato.int/tidepedia/index.php/Turke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6356350"/>
            <a:ext cx="3644900" cy="501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111375" y="5896457"/>
            <a:ext cx="3064778" cy="445103"/>
          </a:xfrm>
          <a:ln>
            <a:noFill/>
          </a:ln>
        </p:spPr>
        <p:txBody>
          <a:bodyPr>
            <a:noAutofit/>
          </a:bodyPr>
          <a:lstStyle/>
          <a:p>
            <a:pPr algn="r"/>
            <a:r>
              <a:rPr lang="hu-HU" sz="1400" dirty="0" smtClean="0"/>
              <a:t>Szabó Attila alezredes </a:t>
            </a:r>
            <a:br>
              <a:rPr lang="hu-HU" sz="1400" dirty="0" smtClean="0"/>
            </a:br>
            <a:r>
              <a:rPr lang="hu-HU" sz="1400" dirty="0" smtClean="0"/>
              <a:t>HVK HIICSF HÍRO. </a:t>
            </a:r>
            <a:r>
              <a:rPr lang="hu-HU" sz="1400" dirty="0" err="1" smtClean="0"/>
              <a:t>kiem</a:t>
            </a:r>
            <a:r>
              <a:rPr lang="hu-HU" sz="1400" dirty="0" smtClean="0"/>
              <a:t> </a:t>
            </a:r>
            <a:r>
              <a:rPr lang="hu-HU" sz="1400" dirty="0" err="1" smtClean="0"/>
              <a:t>főti</a:t>
            </a:r>
            <a:r>
              <a:rPr lang="hu-HU" sz="1400" dirty="0" smtClean="0"/>
              <a:t>.</a:t>
            </a:r>
            <a:endParaRPr lang="hu-HU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6" y="6402901"/>
            <a:ext cx="785327" cy="420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31"/>
          <p:cNvSpPr txBox="1"/>
          <p:nvPr/>
        </p:nvSpPr>
        <p:spPr>
          <a:xfrm>
            <a:off x="-15847" y="1660704"/>
            <a:ext cx="12192000" cy="2554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 smtClean="0">
                <a:ln>
                  <a:solidFill>
                    <a:schemeClr val="tx1"/>
                  </a:solidFill>
                </a:ln>
                <a:solidFill>
                  <a:srgbClr val="062D78"/>
                </a:solidFill>
                <a:effectLst>
                  <a:outerShdw blurRad="50800" dist="76200" dir="215400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4800" b="1" dirty="0" smtClean="0">
                <a:ln>
                  <a:solidFill>
                    <a:srgbClr val="062D78"/>
                  </a:solidFill>
                </a:ln>
                <a:solidFill>
                  <a:srgbClr val="062D78"/>
                </a:solidFill>
                <a:effectLst>
                  <a:outerShdw blurRad="50800" dist="76200" dir="215400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NATO</a:t>
            </a:r>
            <a:r>
              <a:rPr lang="hu-HU" sz="4800" b="1" dirty="0" smtClean="0">
                <a:ln>
                  <a:solidFill>
                    <a:schemeClr val="tx1"/>
                  </a:solidFill>
                </a:ln>
                <a:solidFill>
                  <a:srgbClr val="062D78"/>
                </a:solidFill>
                <a:effectLst>
                  <a:outerShdw blurRad="50800" dist="76200" dir="215400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ts val="1200"/>
              </a:spcBef>
            </a:pPr>
            <a:r>
              <a:rPr lang="hu-HU" sz="4800" b="1" dirty="0" smtClean="0">
                <a:ln>
                  <a:solidFill>
                    <a:schemeClr val="tx1"/>
                  </a:solidFill>
                </a:ln>
                <a:solidFill>
                  <a:srgbClr val="062D78"/>
                </a:solidFill>
                <a:effectLst>
                  <a:outerShdw blurRad="50800" dist="76200" dir="215400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ÖSSZEVONT MŰVELETI HÁLÓZATOK (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062D78"/>
                </a:solidFill>
                <a:effectLst>
                  <a:outerShdw blurRad="50800" dist="76200" dir="215400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FMN</a:t>
            </a:r>
            <a:r>
              <a:rPr lang="hu-HU" sz="4800" b="1" dirty="0" smtClean="0">
                <a:ln>
                  <a:solidFill>
                    <a:schemeClr val="tx1"/>
                  </a:solidFill>
                </a:ln>
                <a:solidFill>
                  <a:srgbClr val="062D78"/>
                </a:solidFill>
                <a:effectLst>
                  <a:outerShdw blurRad="50800" dist="76200" dir="215400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KONCEPCIÓ BEMUTATÁSA 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rgbClr val="062D78"/>
              </a:solidFill>
              <a:effectLst>
                <a:outerShdw blurRad="50800" dist="76200" dir="21540000" algn="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Kép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5"/>
          <a:stretch/>
        </p:blipFill>
        <p:spPr>
          <a:xfrm>
            <a:off x="1082648" y="6402901"/>
            <a:ext cx="2303516" cy="385631"/>
          </a:xfrm>
          <a:prstGeom prst="rect">
            <a:avLst/>
          </a:prstGeom>
        </p:spPr>
      </p:pic>
      <p:sp>
        <p:nvSpPr>
          <p:cNvPr id="39" name="Téglalap 38"/>
          <p:cNvSpPr/>
          <p:nvPr/>
        </p:nvSpPr>
        <p:spPr>
          <a:xfrm>
            <a:off x="5376626" y="359742"/>
            <a:ext cx="60324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62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Nemzetközi </a:t>
            </a:r>
            <a:r>
              <a:rPr lang="en-GB" b="1" dirty="0" err="1">
                <a:solidFill>
                  <a:srgbClr val="062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tudományos</a:t>
            </a:r>
            <a:r>
              <a:rPr lang="en-GB" b="1" dirty="0">
                <a:solidFill>
                  <a:srgbClr val="062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b="1" dirty="0" err="1">
                <a:solidFill>
                  <a:srgbClr val="062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szakmai</a:t>
            </a:r>
            <a:r>
              <a:rPr lang="en-GB" b="1" dirty="0">
                <a:solidFill>
                  <a:srgbClr val="062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062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konferencia</a:t>
            </a:r>
            <a:r>
              <a:rPr lang="en-GB" b="1" dirty="0">
                <a:solidFill>
                  <a:srgbClr val="062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solidFill>
                <a:srgbClr val="062D78"/>
              </a:solidFill>
            </a:endParaRPr>
          </a:p>
        </p:txBody>
      </p:sp>
      <p:sp>
        <p:nvSpPr>
          <p:cNvPr id="40" name="Téglalap 39"/>
          <p:cNvSpPr/>
          <p:nvPr/>
        </p:nvSpPr>
        <p:spPr>
          <a:xfrm>
            <a:off x="5376626" y="68036"/>
            <a:ext cx="60324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62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HATÁRTALAN INFOKOMMUNIKÁCIÓS HÁLÓZATOK</a:t>
            </a:r>
            <a:endParaRPr lang="en-GB" dirty="0">
              <a:solidFill>
                <a:srgbClr val="062D78"/>
              </a:solidFill>
            </a:endParaRPr>
          </a:p>
        </p:txBody>
      </p:sp>
      <p:sp>
        <p:nvSpPr>
          <p:cNvPr id="41" name="Téglalap 40"/>
          <p:cNvSpPr/>
          <p:nvPr/>
        </p:nvSpPr>
        <p:spPr>
          <a:xfrm>
            <a:off x="823912" y="91393"/>
            <a:ext cx="45527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n>
                  <a:solidFill>
                    <a:srgbClr val="062D78"/>
                  </a:solidFill>
                </a:ln>
                <a:solidFill>
                  <a:srgbClr val="062D7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KOMMUNIKÁCIÓ</a:t>
            </a:r>
            <a:r>
              <a:rPr lang="en-GB" sz="2800" b="1" dirty="0">
                <a:ln>
                  <a:solidFill>
                    <a:srgbClr val="062D78"/>
                  </a:solidFill>
                </a:ln>
                <a:solidFill>
                  <a:srgbClr val="062D7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>
                <a:ln>
                  <a:solidFill>
                    <a:srgbClr val="062D78"/>
                  </a:solidFill>
                </a:ln>
                <a:solidFill>
                  <a:srgbClr val="062D7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en-GB" sz="2800" b="1" dirty="0">
                <a:ln>
                  <a:solidFill>
                    <a:srgbClr val="062D78"/>
                  </a:solidFill>
                </a:ln>
                <a:solidFill>
                  <a:srgbClr val="062D7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800" dirty="0">
              <a:ln>
                <a:solidFill>
                  <a:srgbClr val="062D78"/>
                </a:solidFill>
              </a:ln>
              <a:solidFill>
                <a:srgbClr val="062D78"/>
              </a:solidFill>
            </a:endParaRPr>
          </a:p>
        </p:txBody>
      </p:sp>
      <p:sp>
        <p:nvSpPr>
          <p:cNvPr id="43" name="Dia számának helye 42"/>
          <p:cNvSpPr>
            <a:spLocks noGrp="1"/>
          </p:cNvSpPr>
          <p:nvPr>
            <p:ph type="sldNum" sz="quarter" idx="4294967295"/>
          </p:nvPr>
        </p:nvSpPr>
        <p:spPr>
          <a:xfrm>
            <a:off x="6781800" y="6458277"/>
            <a:ext cx="2743200" cy="365125"/>
          </a:xfrm>
        </p:spPr>
        <p:txBody>
          <a:bodyPr/>
          <a:lstStyle/>
          <a:p>
            <a:fld id="{17E70D5A-3607-43D8-A41F-8D1A0A828715}" type="slidenum">
              <a:rPr lang="hu-HU" smtClean="0">
                <a:solidFill>
                  <a:schemeClr val="bg1"/>
                </a:solidFill>
              </a:rPr>
              <a:t>1</a:t>
            </a:fld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31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7" y="5041950"/>
            <a:ext cx="3062491" cy="113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0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>
          <a:xfrm>
            <a:off x="828676" y="103517"/>
            <a:ext cx="10525124" cy="595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altLang="hu-HU" sz="4800" b="1" dirty="0" smtClean="0">
                <a:cs typeface="Arial" panose="020B0604020202020204" pitchFamily="34" charset="0"/>
              </a:rPr>
              <a:t>FMN MANAGEMENT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126967" y="1016120"/>
            <a:ext cx="636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hu-HU" sz="3200" b="1" dirty="0" smtClean="0"/>
              <a:t>FMN SECRETARIAT</a:t>
            </a:r>
          </a:p>
        </p:txBody>
      </p:sp>
      <p:cxnSp>
        <p:nvCxnSpPr>
          <p:cNvPr id="42" name="Egyenes összekötő 41"/>
          <p:cNvCxnSpPr/>
          <p:nvPr/>
        </p:nvCxnSpPr>
        <p:spPr>
          <a:xfrm flipH="1">
            <a:off x="4833869" y="4007834"/>
            <a:ext cx="1" cy="2289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Lekerekített téglalap 26"/>
          <p:cNvSpPr/>
          <p:nvPr/>
        </p:nvSpPr>
        <p:spPr>
          <a:xfrm>
            <a:off x="4112782" y="4198719"/>
            <a:ext cx="4379649" cy="253494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sz="2000" b="1" dirty="0" smtClean="0">
                <a:solidFill>
                  <a:schemeClr val="tx1"/>
                </a:solidFill>
              </a:rPr>
              <a:t>FMN SECRETARIAT</a:t>
            </a:r>
            <a:endParaRPr lang="hu-HU" sz="2000" b="1" dirty="0">
              <a:solidFill>
                <a:schemeClr val="tx1"/>
              </a:solidFill>
            </a:endParaRPr>
          </a:p>
        </p:txBody>
      </p:sp>
      <p:cxnSp>
        <p:nvCxnSpPr>
          <p:cNvPr id="25" name="Szögletes összekötő 24"/>
          <p:cNvCxnSpPr>
            <a:stCxn id="21" idx="1"/>
            <a:endCxn id="23" idx="0"/>
          </p:cNvCxnSpPr>
          <p:nvPr/>
        </p:nvCxnSpPr>
        <p:spPr>
          <a:xfrm rot="10800000" flipH="1" flipV="1">
            <a:off x="4112782" y="2215857"/>
            <a:ext cx="721088" cy="1368594"/>
          </a:xfrm>
          <a:prstGeom prst="bentConnector4">
            <a:avLst>
              <a:gd name="adj1" fmla="val 68054"/>
              <a:gd name="adj2" fmla="val 383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Lekerekített téglalap 1"/>
          <p:cNvSpPr/>
          <p:nvPr/>
        </p:nvSpPr>
        <p:spPr>
          <a:xfrm>
            <a:off x="6890940" y="5797464"/>
            <a:ext cx="1442175" cy="535021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rgbClr val="009900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</a:rPr>
              <a:t>HUN LO</a:t>
            </a:r>
            <a:endParaRPr lang="hu-HU" sz="1400" dirty="0">
              <a:solidFill>
                <a:schemeClr val="tx1"/>
              </a:solidFill>
            </a:endParaRPr>
          </a:p>
        </p:txBody>
      </p:sp>
      <p:cxnSp>
        <p:nvCxnSpPr>
          <p:cNvPr id="6" name="Egyenes összekötő nyíllal 5"/>
          <p:cNvCxnSpPr/>
          <p:nvPr/>
        </p:nvCxnSpPr>
        <p:spPr>
          <a:xfrm flipH="1">
            <a:off x="8198575" y="5304917"/>
            <a:ext cx="6350" cy="5461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Kép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976" y="1709931"/>
            <a:ext cx="816008" cy="1011850"/>
          </a:xfrm>
          <a:prstGeom prst="rect">
            <a:avLst/>
          </a:prstGeom>
        </p:spPr>
      </p:pic>
      <p:sp>
        <p:nvSpPr>
          <p:cNvPr id="21" name="Lekerekített téglalap 20"/>
          <p:cNvSpPr/>
          <p:nvPr/>
        </p:nvSpPr>
        <p:spPr>
          <a:xfrm>
            <a:off x="4112782" y="1821332"/>
            <a:ext cx="2560603" cy="789049"/>
          </a:xfrm>
          <a:prstGeom prst="roundRect">
            <a:avLst/>
          </a:prstGeom>
          <a:solidFill>
            <a:srgbClr val="24782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SUPREME HEADQUARTERS ALLIED POWERS EUROPE</a:t>
            </a:r>
          </a:p>
          <a:p>
            <a:pPr algn="ctr"/>
            <a:r>
              <a:rPr lang="hu-HU" sz="1600" dirty="0" smtClean="0"/>
              <a:t>(SHAPE)</a:t>
            </a:r>
            <a:endParaRPr lang="hu-HU" sz="1600" dirty="0"/>
          </a:p>
        </p:txBody>
      </p:sp>
      <p:sp>
        <p:nvSpPr>
          <p:cNvPr id="23" name="Lekerekített téglalap 22"/>
          <p:cNvSpPr/>
          <p:nvPr/>
        </p:nvSpPr>
        <p:spPr>
          <a:xfrm>
            <a:off x="4112782" y="3584451"/>
            <a:ext cx="1442175" cy="473375"/>
          </a:xfrm>
          <a:prstGeom prst="roundRect">
            <a:avLst/>
          </a:prstGeom>
          <a:solidFill>
            <a:srgbClr val="2A72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J6</a:t>
            </a:r>
            <a:endParaRPr lang="hu-HU" sz="1600" dirty="0"/>
          </a:p>
        </p:txBody>
      </p:sp>
      <p:sp>
        <p:nvSpPr>
          <p:cNvPr id="43" name="Lekerekített téglalap 42"/>
          <p:cNvSpPr/>
          <p:nvPr/>
        </p:nvSpPr>
        <p:spPr>
          <a:xfrm>
            <a:off x="4237467" y="4830918"/>
            <a:ext cx="1442175" cy="47337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NATO FMN STAFF</a:t>
            </a:r>
            <a:endParaRPr lang="hu-HU" sz="1600" dirty="0"/>
          </a:p>
        </p:txBody>
      </p:sp>
      <p:cxnSp>
        <p:nvCxnSpPr>
          <p:cNvPr id="49" name="Egyenes összekötő 48"/>
          <p:cNvCxnSpPr/>
          <p:nvPr/>
        </p:nvCxnSpPr>
        <p:spPr>
          <a:xfrm>
            <a:off x="5678316" y="5065329"/>
            <a:ext cx="1234563" cy="1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46"/>
          <p:cNvCxnSpPr>
            <a:stCxn id="46" idx="2"/>
            <a:endCxn id="44" idx="0"/>
          </p:cNvCxnSpPr>
          <p:nvPr/>
        </p:nvCxnSpPr>
        <p:spPr>
          <a:xfrm>
            <a:off x="7612027" y="3304192"/>
            <a:ext cx="453" cy="15267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Lekerekített téglalap 43"/>
          <p:cNvSpPr/>
          <p:nvPr/>
        </p:nvSpPr>
        <p:spPr>
          <a:xfrm>
            <a:off x="6891392" y="4830918"/>
            <a:ext cx="1442175" cy="47337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LIAISON OFFICERS </a:t>
            </a:r>
            <a:endParaRPr lang="hu-HU" sz="1600" dirty="0"/>
          </a:p>
        </p:txBody>
      </p:sp>
      <p:sp>
        <p:nvSpPr>
          <p:cNvPr id="46" name="Lekerekített téglalap 45"/>
          <p:cNvSpPr/>
          <p:nvPr/>
        </p:nvSpPr>
        <p:spPr>
          <a:xfrm>
            <a:off x="6890939" y="2830817"/>
            <a:ext cx="1442175" cy="473375"/>
          </a:xfrm>
          <a:prstGeom prst="roundRect">
            <a:avLst/>
          </a:prstGeom>
          <a:solidFill>
            <a:srgbClr val="2A72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NATIONS</a:t>
            </a:r>
            <a:endParaRPr lang="hu-HU" sz="1600" dirty="0"/>
          </a:p>
        </p:txBody>
      </p:sp>
      <p:sp>
        <p:nvSpPr>
          <p:cNvPr id="22" name="Lekerekített téglalap 21"/>
          <p:cNvSpPr/>
          <p:nvPr/>
        </p:nvSpPr>
        <p:spPr>
          <a:xfrm>
            <a:off x="4112782" y="2830818"/>
            <a:ext cx="1442175" cy="473375"/>
          </a:xfrm>
          <a:prstGeom prst="roundRect">
            <a:avLst/>
          </a:prstGeom>
          <a:solidFill>
            <a:srgbClr val="2A72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CIS &amp; CD</a:t>
            </a:r>
          </a:p>
        </p:txBody>
      </p:sp>
      <p:grpSp>
        <p:nvGrpSpPr>
          <p:cNvPr id="28" name="Csoportba foglalás 27"/>
          <p:cNvGrpSpPr/>
          <p:nvPr/>
        </p:nvGrpSpPr>
        <p:grpSpPr>
          <a:xfrm>
            <a:off x="5048027" y="3784111"/>
            <a:ext cx="345056" cy="152281"/>
            <a:chOff x="1" y="4453640"/>
            <a:chExt cx="12191999" cy="134936"/>
          </a:xfrm>
        </p:grpSpPr>
        <p:sp>
          <p:nvSpPr>
            <p:cNvPr id="29" name="Line 7"/>
            <p:cNvSpPr>
              <a:spLocks noChangeShapeType="1"/>
            </p:cNvSpPr>
            <p:nvPr userDrawn="1"/>
          </p:nvSpPr>
          <p:spPr bwMode="auto">
            <a:xfrm>
              <a:off x="1" y="4453640"/>
              <a:ext cx="12191999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1800"/>
            </a:p>
          </p:txBody>
        </p:sp>
        <p:sp>
          <p:nvSpPr>
            <p:cNvPr id="30" name="Line 8"/>
            <p:cNvSpPr>
              <a:spLocks noChangeShapeType="1"/>
            </p:cNvSpPr>
            <p:nvPr userDrawn="1"/>
          </p:nvSpPr>
          <p:spPr bwMode="auto">
            <a:xfrm>
              <a:off x="1" y="4520367"/>
              <a:ext cx="12191999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1800"/>
            </a:p>
          </p:txBody>
        </p:sp>
        <p:sp>
          <p:nvSpPr>
            <p:cNvPr id="31" name="Line 9"/>
            <p:cNvSpPr>
              <a:spLocks noChangeShapeType="1"/>
            </p:cNvSpPr>
            <p:nvPr userDrawn="1"/>
          </p:nvSpPr>
          <p:spPr bwMode="auto">
            <a:xfrm>
              <a:off x="1" y="4588576"/>
              <a:ext cx="12191999" cy="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1800"/>
            </a:p>
          </p:txBody>
        </p:sp>
      </p:grpSp>
    </p:spTree>
    <p:extLst>
      <p:ext uri="{BB962C8B-B14F-4D97-AF65-F5344CB8AC3E}">
        <p14:creationId xmlns:p14="http://schemas.microsoft.com/office/powerpoint/2010/main" val="633989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/>
        </p:nvSpPr>
        <p:spPr>
          <a:xfrm>
            <a:off x="1676400" y="103517"/>
            <a:ext cx="8649419" cy="595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altLang="hu-HU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KÉRDÉSEK</a:t>
            </a:r>
            <a:endParaRPr lang="hu-HU" altLang="hu-HU" sz="4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 numberOfShades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650" y="1085850"/>
            <a:ext cx="5754823" cy="5247530"/>
          </a:xfrm>
          <a:prstGeom prst="rect">
            <a:avLst/>
          </a:prstGeom>
          <a:effectLst>
            <a:softEdge rad="482600"/>
          </a:effectLst>
        </p:spPr>
      </p:pic>
      <p:sp>
        <p:nvSpPr>
          <p:cNvPr id="4" name="Szövegdoboz 3"/>
          <p:cNvSpPr txBox="1"/>
          <p:nvPr/>
        </p:nvSpPr>
        <p:spPr>
          <a:xfrm>
            <a:off x="4371111" y="1580381"/>
            <a:ext cx="30099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39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  <a:endParaRPr lang="hu-HU" sz="239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827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/>
        </p:nvSpPr>
        <p:spPr>
          <a:xfrm>
            <a:off x="1676400" y="103517"/>
            <a:ext cx="8649419" cy="595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altLang="hu-H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HASZNOS LINKEK</a:t>
            </a:r>
            <a:endParaRPr lang="hu-HU" altLang="hu-H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Csoportba foglalás 16"/>
          <p:cNvGrpSpPr/>
          <p:nvPr/>
        </p:nvGrpSpPr>
        <p:grpSpPr>
          <a:xfrm>
            <a:off x="388820" y="2485953"/>
            <a:ext cx="10072223" cy="2345630"/>
            <a:chOff x="560270" y="2571678"/>
            <a:chExt cx="10072223" cy="2345630"/>
          </a:xfrm>
        </p:grpSpPr>
        <p:grpSp>
          <p:nvGrpSpPr>
            <p:cNvPr id="6" name="Csoportba foglalás 5"/>
            <p:cNvGrpSpPr/>
            <p:nvPr/>
          </p:nvGrpSpPr>
          <p:grpSpPr>
            <a:xfrm>
              <a:off x="6256691" y="4043208"/>
              <a:ext cx="4330700" cy="855448"/>
              <a:chOff x="5384183" y="4267022"/>
              <a:chExt cx="4330700" cy="855448"/>
            </a:xfrm>
          </p:grpSpPr>
          <p:sp>
            <p:nvSpPr>
              <p:cNvPr id="12" name="Téglalap 11"/>
              <p:cNvSpPr/>
              <p:nvPr/>
            </p:nvSpPr>
            <p:spPr>
              <a:xfrm>
                <a:off x="5384183" y="4267022"/>
                <a:ext cx="4330700" cy="8554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16386" name="Picture 2" descr="logo image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4183" y="4267023"/>
                <a:ext cx="4330700" cy="8554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Csoportba foglalás 6"/>
            <p:cNvGrpSpPr/>
            <p:nvPr/>
          </p:nvGrpSpPr>
          <p:grpSpPr>
            <a:xfrm>
              <a:off x="6256691" y="2590330"/>
              <a:ext cx="4330700" cy="855448"/>
              <a:chOff x="6671047" y="1627434"/>
              <a:chExt cx="4330700" cy="855448"/>
            </a:xfrm>
          </p:grpSpPr>
          <p:sp>
            <p:nvSpPr>
              <p:cNvPr id="5" name="Téglalap 4"/>
              <p:cNvSpPr/>
              <p:nvPr/>
            </p:nvSpPr>
            <p:spPr>
              <a:xfrm>
                <a:off x="6671047" y="1627434"/>
                <a:ext cx="4330700" cy="8554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2" name="Kép 1"/>
              <p:cNvPicPr>
                <a:picLocks noChangeAspect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3163" t="13195" r="87422" b="68750"/>
              <a:stretch/>
            </p:blipFill>
            <p:spPr>
              <a:xfrm>
                <a:off x="6709943" y="1627434"/>
                <a:ext cx="839590" cy="855448"/>
              </a:xfrm>
              <a:prstGeom prst="rect">
                <a:avLst/>
              </a:prstGeom>
            </p:spPr>
          </p:pic>
        </p:grpSp>
        <p:sp>
          <p:nvSpPr>
            <p:cNvPr id="4" name="Téglalap 3"/>
            <p:cNvSpPr/>
            <p:nvPr/>
          </p:nvSpPr>
          <p:spPr>
            <a:xfrm>
              <a:off x="560270" y="2590332"/>
              <a:ext cx="5319213" cy="23083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hu-HU" sz="3600" dirty="0"/>
                <a:t>http://tide.act.nato.int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endParaRPr lang="hu-HU" sz="3600" dirty="0" smtClean="0"/>
            </a:p>
            <a:p>
              <a:pPr marL="571500" indent="-571500">
                <a:buFont typeface="Arial" panose="020B0604020202020204" pitchFamily="34" charset="0"/>
                <a:buChar char="•"/>
              </a:pPr>
              <a:endParaRPr lang="hu-HU" sz="3600" dirty="0" smtClean="0"/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hu-HU" sz="3600" dirty="0" smtClean="0"/>
                <a:t>http://</a:t>
              </a:r>
              <a:r>
                <a:rPr lang="hu-HU" sz="3600" dirty="0"/>
                <a:t>dnbl.ncia.nato.int</a:t>
              </a:r>
            </a:p>
          </p:txBody>
        </p:sp>
        <p:sp>
          <p:nvSpPr>
            <p:cNvPr id="8" name="Téglalap 7"/>
            <p:cNvSpPr/>
            <p:nvPr/>
          </p:nvSpPr>
          <p:spPr>
            <a:xfrm>
              <a:off x="7868994" y="3147326"/>
              <a:ext cx="275729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344488"/>
              <a:r>
                <a:rPr lang="en-GB" sz="1400" dirty="0"/>
                <a:t>Collaborative working </a:t>
              </a:r>
              <a:r>
                <a:rPr lang="en-GB" sz="1400" dirty="0" smtClean="0"/>
                <a:t>environment</a:t>
              </a:r>
              <a:endParaRPr lang="en-GB" sz="1400" dirty="0"/>
            </a:p>
          </p:txBody>
        </p:sp>
        <p:sp>
          <p:nvSpPr>
            <p:cNvPr id="14" name="Téglalap 13"/>
            <p:cNvSpPr/>
            <p:nvPr/>
          </p:nvSpPr>
          <p:spPr>
            <a:xfrm>
              <a:off x="7491130" y="4298884"/>
              <a:ext cx="3009900" cy="2336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7868338" y="4006104"/>
              <a:ext cx="26947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/>
                <a:t>COI COOPERATION PORTAL</a:t>
              </a:r>
              <a:endParaRPr lang="hu-HU" dirty="0"/>
            </a:p>
          </p:txBody>
        </p:sp>
        <p:sp>
          <p:nvSpPr>
            <p:cNvPr id="13" name="Téglalap 12"/>
            <p:cNvSpPr/>
            <p:nvPr/>
          </p:nvSpPr>
          <p:spPr>
            <a:xfrm>
              <a:off x="7446027" y="4394088"/>
              <a:ext cx="318646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GB" sz="1400" dirty="0"/>
                <a:t>Administrative FMN Management related information and documentation</a:t>
              </a:r>
              <a:endParaRPr lang="hu-HU" sz="1400" dirty="0"/>
            </a:p>
          </p:txBody>
        </p:sp>
        <p:sp>
          <p:nvSpPr>
            <p:cNvPr id="18" name="Szövegdoboz 17"/>
            <p:cNvSpPr txBox="1"/>
            <p:nvPr/>
          </p:nvSpPr>
          <p:spPr>
            <a:xfrm>
              <a:off x="7782612" y="2571678"/>
              <a:ext cx="27804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/>
                <a:t>FMN PORTAL ON TIDEPEDIA</a:t>
              </a:r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292839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638300" y="999402"/>
            <a:ext cx="8915400" cy="3329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ounded Rectangle 28"/>
          <p:cNvSpPr/>
          <p:nvPr/>
        </p:nvSpPr>
        <p:spPr>
          <a:xfrm>
            <a:off x="1637573" y="4643457"/>
            <a:ext cx="8915400" cy="214624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Straight Arrow Connector 39"/>
          <p:cNvCxnSpPr>
            <a:endCxn id="6" idx="1"/>
          </p:cNvCxnSpPr>
          <p:nvPr/>
        </p:nvCxnSpPr>
        <p:spPr>
          <a:xfrm>
            <a:off x="2968749" y="2214308"/>
            <a:ext cx="2428707" cy="35361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6" idx="3"/>
          </p:cNvCxnSpPr>
          <p:nvPr/>
        </p:nvCxnSpPr>
        <p:spPr>
          <a:xfrm flipV="1">
            <a:off x="6921456" y="2303899"/>
            <a:ext cx="2385293" cy="34465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3590007">
            <a:off x="2758670" y="4572042"/>
            <a:ext cx="187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Capability Definition</a:t>
            </a:r>
            <a:endParaRPr lang="en-GB" sz="1600" dirty="0"/>
          </a:p>
        </p:txBody>
      </p:sp>
      <p:sp>
        <p:nvSpPr>
          <p:cNvPr id="44" name="TextBox 43"/>
          <p:cNvSpPr txBox="1"/>
          <p:nvPr/>
        </p:nvSpPr>
        <p:spPr>
          <a:xfrm rot="17789846">
            <a:off x="7854556" y="4412536"/>
            <a:ext cx="17338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Capability Delivery</a:t>
            </a:r>
            <a:endParaRPr lang="en-GB" sz="1600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2206628" y="2372271"/>
            <a:ext cx="2243935" cy="3957414"/>
          </a:xfrm>
          <a:prstGeom prst="line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444956" y="6335287"/>
            <a:ext cx="3429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7873917" y="2939192"/>
            <a:ext cx="1936246" cy="33904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221712" y="6043704"/>
            <a:ext cx="1842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Capability Life-Cycle</a:t>
            </a:r>
            <a:endParaRPr lang="en-GB" sz="1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702593" y="2271466"/>
            <a:ext cx="2409085" cy="3512114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6122073" y="2423867"/>
            <a:ext cx="2000120" cy="3323055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266060" y="1337360"/>
            <a:ext cx="35780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Capability Governance and Management</a:t>
            </a:r>
            <a:endParaRPr lang="en-GB" sz="1600" dirty="0"/>
          </a:p>
        </p:txBody>
      </p:sp>
      <p:sp>
        <p:nvSpPr>
          <p:cNvPr id="6" name="Rectangle 5"/>
          <p:cNvSpPr/>
          <p:nvPr/>
        </p:nvSpPr>
        <p:spPr>
          <a:xfrm>
            <a:off x="5397456" y="5488514"/>
            <a:ext cx="1524000" cy="5238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Implement</a:t>
            </a:r>
            <a:endParaRPr lang="en-GB" sz="2000" dirty="0"/>
          </a:p>
        </p:txBody>
      </p:sp>
      <p:sp>
        <p:nvSpPr>
          <p:cNvPr id="7" name="Rectangle 6"/>
          <p:cNvSpPr/>
          <p:nvPr/>
        </p:nvSpPr>
        <p:spPr>
          <a:xfrm>
            <a:off x="4549819" y="4681047"/>
            <a:ext cx="1524000" cy="56622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Design</a:t>
            </a:r>
            <a:endParaRPr lang="en-GB" sz="2000" dirty="0"/>
          </a:p>
        </p:txBody>
      </p:sp>
      <p:sp>
        <p:nvSpPr>
          <p:cNvPr id="8" name="Rectangle 7"/>
          <p:cNvSpPr/>
          <p:nvPr/>
        </p:nvSpPr>
        <p:spPr>
          <a:xfrm>
            <a:off x="3913747" y="3458450"/>
            <a:ext cx="1524000" cy="5379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Define</a:t>
            </a:r>
          </a:p>
        </p:txBody>
      </p:sp>
      <p:sp>
        <p:nvSpPr>
          <p:cNvPr id="9" name="Rectangle 8"/>
          <p:cNvSpPr/>
          <p:nvPr/>
        </p:nvSpPr>
        <p:spPr>
          <a:xfrm>
            <a:off x="3092993" y="2094420"/>
            <a:ext cx="1524000" cy="55804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Require</a:t>
            </a:r>
            <a:endParaRPr lang="en-GB" sz="2000" dirty="0"/>
          </a:p>
        </p:txBody>
      </p:sp>
      <p:sp>
        <p:nvSpPr>
          <p:cNvPr id="10" name="Rectangle 9"/>
          <p:cNvSpPr/>
          <p:nvPr/>
        </p:nvSpPr>
        <p:spPr>
          <a:xfrm>
            <a:off x="7455443" y="2097479"/>
            <a:ext cx="1524000" cy="55498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Use</a:t>
            </a:r>
            <a:endParaRPr lang="en-GB" sz="2000" dirty="0"/>
          </a:p>
        </p:txBody>
      </p:sp>
      <p:sp>
        <p:nvSpPr>
          <p:cNvPr id="11" name="Rectangle 10"/>
          <p:cNvSpPr/>
          <p:nvPr/>
        </p:nvSpPr>
        <p:spPr>
          <a:xfrm>
            <a:off x="6789225" y="3458449"/>
            <a:ext cx="1524000" cy="53795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Verify</a:t>
            </a:r>
            <a:endParaRPr lang="en-GB" sz="2000" dirty="0"/>
          </a:p>
        </p:txBody>
      </p:sp>
      <p:sp>
        <p:nvSpPr>
          <p:cNvPr id="12" name="Rectangle 11"/>
          <p:cNvSpPr/>
          <p:nvPr/>
        </p:nvSpPr>
        <p:spPr>
          <a:xfrm>
            <a:off x="6182677" y="4674367"/>
            <a:ext cx="1524000" cy="57290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Integrate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0818"/>
            <a:ext cx="12192000" cy="7294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hu-H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FMN “V-Model”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3856373"/>
            <a:ext cx="1197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Federation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1789623" y="6330082"/>
            <a:ext cx="913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Affiliate</a:t>
            </a:r>
            <a:endParaRPr lang="en-GB" dirty="0"/>
          </a:p>
        </p:txBody>
      </p:sp>
      <p:sp>
        <p:nvSpPr>
          <p:cNvPr id="18" name="Oval 17"/>
          <p:cNvSpPr/>
          <p:nvPr/>
        </p:nvSpPr>
        <p:spPr>
          <a:xfrm>
            <a:off x="2456404" y="1577238"/>
            <a:ext cx="1295400" cy="67413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OC</a:t>
            </a:r>
            <a:r>
              <a:rPr lang="hu-HU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WG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8341808" y="1577238"/>
            <a:ext cx="1295400" cy="67413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OC</a:t>
            </a:r>
            <a:r>
              <a:rPr lang="hu-HU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WG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7685655" y="2886662"/>
            <a:ext cx="1640392" cy="67413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CIAV WG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3035363" y="2886662"/>
            <a:ext cx="1295400" cy="67413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CP</a:t>
            </a:r>
            <a:r>
              <a:rPr lang="hu-HU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WG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2968749" y="1014986"/>
            <a:ext cx="6252894" cy="346086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FMN Governor, MG and Secretariat</a:t>
            </a:r>
            <a:endParaRPr lang="en-GB" sz="2000" b="1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377316" y="2448138"/>
            <a:ext cx="1063699" cy="8234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359916" y="2351137"/>
            <a:ext cx="1296092" cy="8100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9859608" y="2664134"/>
            <a:ext cx="495300" cy="2687389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</a:t>
            </a:r>
            <a:endParaRPr lang="hu-HU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I</a:t>
            </a:r>
            <a:endParaRPr lang="hu-HU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hu-HU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WG</a:t>
            </a:r>
            <a:endParaRPr lang="en-GB" sz="2000" b="1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616993" y="2257454"/>
            <a:ext cx="2838450" cy="1530"/>
          </a:xfrm>
          <a:prstGeom prst="straightConnector1">
            <a:avLst/>
          </a:prstGeom>
          <a:ln w="12700" cmpd="sng">
            <a:solidFill>
              <a:schemeClr val="bg2">
                <a:lumMod val="2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1"/>
            <a:endCxn id="8" idx="3"/>
          </p:cNvCxnSpPr>
          <p:nvPr/>
        </p:nvCxnSpPr>
        <p:spPr>
          <a:xfrm flipH="1">
            <a:off x="5437747" y="3727424"/>
            <a:ext cx="1351478" cy="1"/>
          </a:xfrm>
          <a:prstGeom prst="straightConnector1">
            <a:avLst/>
          </a:prstGeom>
          <a:ln w="12700" cmpd="sng">
            <a:solidFill>
              <a:schemeClr val="bg2">
                <a:lumMod val="2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2" idx="1"/>
            <a:endCxn id="7" idx="3"/>
          </p:cNvCxnSpPr>
          <p:nvPr/>
        </p:nvCxnSpPr>
        <p:spPr>
          <a:xfrm flipH="1">
            <a:off x="6073819" y="4960818"/>
            <a:ext cx="108858" cy="3340"/>
          </a:xfrm>
          <a:prstGeom prst="straightConnector1">
            <a:avLst/>
          </a:prstGeom>
          <a:ln w="12700" cmpd="sng">
            <a:solidFill>
              <a:schemeClr val="bg2">
                <a:lumMod val="2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148401" y="2035205"/>
            <a:ext cx="1675586" cy="67413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MCSMA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84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9" grpId="0" animBg="1"/>
      <p:bldP spid="15" grpId="0"/>
      <p:bldP spid="31" grpId="0"/>
      <p:bldP spid="18" grpId="0" animBg="1"/>
      <p:bldP spid="35" grpId="0" animBg="1"/>
      <p:bldP spid="36" grpId="0" animBg="1"/>
      <p:bldP spid="37" grpId="0" animBg="1"/>
      <p:bldP spid="38" grpId="0" animBg="1"/>
      <p:bldP spid="42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/>
        </p:nvSpPr>
        <p:spPr>
          <a:xfrm>
            <a:off x="1676400" y="103517"/>
            <a:ext cx="8649419" cy="595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altLang="hu-HU" sz="4800" b="1" dirty="0">
                <a:cs typeface="Arial" panose="020B0604020202020204" pitchFamily="34" charset="0"/>
              </a:rPr>
              <a:t>FMN MANAGEMENT</a:t>
            </a:r>
          </a:p>
        </p:txBody>
      </p:sp>
      <p:grpSp>
        <p:nvGrpSpPr>
          <p:cNvPr id="6" name="Csoportba foglalás 5"/>
          <p:cNvGrpSpPr/>
          <p:nvPr/>
        </p:nvGrpSpPr>
        <p:grpSpPr>
          <a:xfrm>
            <a:off x="1968799" y="933999"/>
            <a:ext cx="8357020" cy="5422352"/>
            <a:chOff x="1968799" y="933998"/>
            <a:chExt cx="8357020" cy="5460143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68799" y="933998"/>
              <a:ext cx="8357020" cy="5460143"/>
            </a:xfrm>
            <a:prstGeom prst="rect">
              <a:avLst/>
            </a:prstGeom>
          </p:spPr>
        </p:pic>
        <p:sp>
          <p:nvSpPr>
            <p:cNvPr id="5" name="Téglalap 4"/>
            <p:cNvSpPr/>
            <p:nvPr/>
          </p:nvSpPr>
          <p:spPr>
            <a:xfrm>
              <a:off x="6876661" y="3135086"/>
              <a:ext cx="1222310" cy="4105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Lekerekített téglalap 6"/>
          <p:cNvSpPr/>
          <p:nvPr/>
        </p:nvSpPr>
        <p:spPr>
          <a:xfrm>
            <a:off x="3267074" y="3295650"/>
            <a:ext cx="600075" cy="28098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Egyenes összekötő nyíllal 11"/>
          <p:cNvCxnSpPr/>
          <p:nvPr/>
        </p:nvCxnSpPr>
        <p:spPr>
          <a:xfrm flipV="1">
            <a:off x="3867149" y="5250182"/>
            <a:ext cx="402907" cy="11848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ekerekített téglalap 19"/>
          <p:cNvSpPr/>
          <p:nvPr/>
        </p:nvSpPr>
        <p:spPr>
          <a:xfrm>
            <a:off x="1769752" y="6435003"/>
            <a:ext cx="3930961" cy="3887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rgbClr val="FF0000"/>
                </a:solidFill>
              </a:rPr>
              <a:t>ÚJ, BEVEZETÉS ALATT ÁLLÓ TERMINOLÓGIA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156859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itle 3"/>
          <p:cNvSpPr>
            <a:spLocks noGrp="1"/>
          </p:cNvSpPr>
          <p:nvPr>
            <p:ph type="title"/>
          </p:nvPr>
        </p:nvSpPr>
        <p:spPr>
          <a:xfrm>
            <a:off x="858416" y="103517"/>
            <a:ext cx="10506270" cy="59522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hu-HU" altLang="hu-HU" sz="4800" b="1" dirty="0">
                <a:cs typeface="Arial" panose="020B0604020202020204" pitchFamily="34" charset="0"/>
              </a:rPr>
              <a:t>TARTALOM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508000" y="1296955"/>
            <a:ext cx="11321143" cy="4590661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Char char="-"/>
            </a:pPr>
            <a:endParaRPr lang="hu-HU" altLang="hu-HU" sz="3200" dirty="0" smtClean="0">
              <a:cs typeface="Arial" panose="020B0604020202020204" pitchFamily="34" charset="0"/>
            </a:endParaRPr>
          </a:p>
          <a:p>
            <a:pPr marL="1073150" indent="-719138" eaLnBrk="1" hangingPunct="1">
              <a:spcBef>
                <a:spcPts val="1800"/>
              </a:spcBef>
              <a:buFont typeface="+mj-lt"/>
              <a:buAutoNum type="arabicPeriod"/>
            </a:pPr>
            <a:r>
              <a:rPr lang="hu-HU" altLang="hu-HU" sz="4400" dirty="0" smtClean="0">
                <a:cs typeface="Arial" panose="020B0604020202020204" pitchFamily="34" charset="0"/>
              </a:rPr>
              <a:t>BEVEZETÉS </a:t>
            </a:r>
          </a:p>
          <a:p>
            <a:pPr marL="1073150" indent="-719138">
              <a:spcBef>
                <a:spcPts val="1800"/>
              </a:spcBef>
              <a:buFont typeface="+mj-lt"/>
              <a:buAutoNum type="arabicPeriod"/>
            </a:pPr>
            <a:r>
              <a:rPr lang="hu-HU" altLang="hu-HU" sz="4400" dirty="0" smtClean="0">
                <a:cs typeface="Arial" panose="020B0604020202020204" pitchFamily="34" charset="0"/>
              </a:rPr>
              <a:t>FMN KONCEPCIÓ ISMERTETÉSE</a:t>
            </a:r>
          </a:p>
          <a:p>
            <a:pPr marL="1073150" indent="-719138">
              <a:spcBef>
                <a:spcPts val="1800"/>
              </a:spcBef>
              <a:buFont typeface="+mj-lt"/>
              <a:buAutoNum type="arabicPeriod"/>
            </a:pPr>
            <a:r>
              <a:rPr lang="hu-HU" altLang="hu-HU" sz="4400" dirty="0" smtClean="0">
                <a:cs typeface="Arial" panose="020B0604020202020204" pitchFamily="34" charset="0"/>
              </a:rPr>
              <a:t>NFIP </a:t>
            </a:r>
            <a:r>
              <a:rPr lang="hu-HU" altLang="hu-HU" sz="4400" dirty="0">
                <a:cs typeface="Arial" panose="020B0604020202020204" pitchFamily="34" charset="0"/>
              </a:rPr>
              <a:t>BEMUTATÁSA</a:t>
            </a:r>
          </a:p>
          <a:p>
            <a:pPr marL="1073150" indent="-719138" eaLnBrk="1" hangingPunct="1">
              <a:spcBef>
                <a:spcPts val="1800"/>
              </a:spcBef>
              <a:buFont typeface="+mj-lt"/>
              <a:buAutoNum type="arabicPeriod"/>
            </a:pPr>
            <a:r>
              <a:rPr lang="hu-HU" altLang="hu-HU" sz="4400" dirty="0" smtClean="0">
                <a:cs typeface="Arial" panose="020B0604020202020204" pitchFamily="34" charset="0"/>
              </a:rPr>
              <a:t>FMN MANAGEMENT</a:t>
            </a:r>
          </a:p>
          <a:p>
            <a:pPr eaLnBrk="1" hangingPunct="1">
              <a:buFont typeface="Arial" panose="020B0604020202020204" pitchFamily="34" charset="0"/>
              <a:buChar char="-"/>
            </a:pPr>
            <a:endParaRPr lang="hu-HU" altLang="hu-HU" sz="32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924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/>
          <p:cNvSpPr txBox="1">
            <a:spLocks/>
          </p:cNvSpPr>
          <p:nvPr/>
        </p:nvSpPr>
        <p:spPr>
          <a:xfrm>
            <a:off x="0" y="103517"/>
            <a:ext cx="12192000" cy="595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altLang="hu-HU" sz="4800" b="1" dirty="0" smtClean="0">
                <a:cs typeface="Arial" panose="020B0604020202020204" pitchFamily="34" charset="0"/>
              </a:rPr>
              <a:t>BEVEZETÉS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508000" y="1521458"/>
            <a:ext cx="11321143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hu-HU" altLang="hu-H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FMN: </a:t>
            </a:r>
            <a:r>
              <a:rPr lang="hu-HU" altLang="hu-HU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Federated</a:t>
            </a:r>
            <a:r>
              <a:rPr lang="hu-HU" altLang="hu-H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hu-HU" altLang="hu-H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Networking</a:t>
            </a:r>
            <a:r>
              <a:rPr lang="hu-HU" altLang="hu-H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/ Összevont Műveleti Hálózatok</a:t>
            </a:r>
          </a:p>
          <a:p>
            <a:pPr algn="just">
              <a:spcBef>
                <a:spcPts val="1200"/>
              </a:spcBef>
            </a:pPr>
            <a:r>
              <a:rPr lang="hu-HU" alt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alt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altLang="hu-HU" sz="3200" dirty="0">
                <a:latin typeface="Arial" panose="020B0604020202020204" pitchFamily="34" charset="0"/>
                <a:cs typeface="Arial" panose="020B0604020202020204" pitchFamily="34" charset="0"/>
              </a:rPr>
              <a:t>FMN megvalósításának célja egy olyan képesség kialakítása, mely a jövő műveleteiben </a:t>
            </a:r>
            <a:r>
              <a:rPr lang="hu-HU" alt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altLang="hu-HU" sz="3200" dirty="0">
                <a:latin typeface="Arial" panose="020B0604020202020204" pitchFamily="34" charset="0"/>
                <a:cs typeface="Arial" panose="020B0604020202020204" pitchFamily="34" charset="0"/>
              </a:rPr>
              <a:t>vezetést és irányítást, valamint a döntéshozatali mechanizmust hatékony, biztonságos információ megosztás útján támogatja 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a Szövetség, valamint a 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résztvevő NATO, és 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nem NATO 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nemzetek, illetve szervezetek 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között</a:t>
            </a:r>
            <a:r>
              <a:rPr lang="hu-HU" altLang="hu-H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3200" dirty="0"/>
          </a:p>
        </p:txBody>
      </p:sp>
      <p:sp>
        <p:nvSpPr>
          <p:cNvPr id="2" name="AutoShape 4" descr="Flag AUS.jpg">
            <a:hlinkClick r:id="rId4" tooltip="Australia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5" descr="Flag AUT.jpg">
            <a:hlinkClick r:id="rId5" tooltip="Austria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6" descr="Flag BEL.jpg">
            <a:hlinkClick r:id="rId6" tooltip="Belgium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7" descr="Flag BGR.jpg">
            <a:hlinkClick r:id="rId7" tooltip="Bulgaria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8" descr="Flag CAN.jpg">
            <a:hlinkClick r:id="rId8" tooltip="Canada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9" descr="Flag HRV.jpg">
            <a:hlinkClick r:id="rId9" tooltip="Croatia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AutoShape 10" descr="Flag CZE.jpg">
            <a:hlinkClick r:id="rId10" tooltip="Czech Republic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" name="AutoShape 11" descr="Flag DNK.jpg">
            <a:hlinkClick r:id="rId11" tooltip="Denmark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1905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" name="AutoShape 12" descr="Flag EST.jpg">
            <a:hlinkClick r:id="rId12" tooltip="Estonia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" name="AutoShape 13" descr="Flag FIN.jpg">
            <a:hlinkClick r:id="rId13" tooltip="Finland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" name="AutoShape 14" descr="Flag FRA.jpg">
            <a:hlinkClick r:id="rId14" tooltip="France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" name="AutoShape 15" descr="Flag DEU.jpg">
            <a:hlinkClick r:id="rId15" tooltip="Germany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" name="AutoShape 16" descr="Flag GRC.jpg">
            <a:hlinkClick r:id="rId16" tooltip="Greece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" name="AutoShape 17" descr="Flag HUN.jpg">
            <a:hlinkClick r:id="rId17" tooltip="Hungary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" name="AutoShape 18" descr="Flag ITA.jpg">
            <a:hlinkClick r:id="rId18" tooltip="Italy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1" name="AutoShape 19" descr="Flag LVA.jpg">
            <a:hlinkClick r:id="rId19" tooltip="Latvia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2" name="AutoShape 20" descr="Flag LTU.jpg">
            <a:hlinkClick r:id="rId20" tooltip="Lithuania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3" name="AutoShape 21" descr="Flag LUX.jpg">
            <a:hlinkClick r:id="rId21" tooltip="Luxembourg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4" name="AutoShape 22" descr="Flag MNE.jpg">
            <a:hlinkClick r:id="rId22" tooltip="Montenegro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5" name="AutoShape 23" descr="Flag NLD.jpg">
            <a:hlinkClick r:id="rId23" tooltip="Netherlands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6" name="AutoShape 24" descr="Flag NZL.jpg">
            <a:hlinkClick r:id="rId24" tooltip="New Zealand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7" name="AutoShape 25" descr="Flag NATO.jpg">
            <a:hlinkClick r:id="rId25" tooltip="NATO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1905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8" name="AutoShape 26" descr="Flag NOR.jpg">
            <a:hlinkClick r:id="rId26" tooltip="Norway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0002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9" name="AutoShape 27" descr="Flag POL.jpg">
            <a:hlinkClick r:id="rId27" tooltip="Poland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" name="AutoShape 28" descr="Flag PRT.jpg">
            <a:hlinkClick r:id="rId28" tooltip="Portugal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1" name="AutoShape 29" descr="Flag ROU.jpg">
            <a:hlinkClick r:id="rId29" tooltip="Romania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2" name="AutoShape 30" descr="Flag SVK.jpg">
            <a:hlinkClick r:id="rId30" tooltip="Slovakia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3" name="AutoShape 31" descr="Flag SVN.jpg">
            <a:hlinkClick r:id="rId31" tooltip="Slovenia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4" name="AutoShape 32" descr="Flag ESP.jpg">
            <a:hlinkClick r:id="rId32" tooltip="Spain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5" name="AutoShape 33" descr="Flag SWE.jpg">
            <a:hlinkClick r:id="rId33" tooltip="Sweden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6" name="AutoShape 34" descr="Flag CHE.jpg">
            <a:hlinkClick r:id="rId34" tooltip="Switzerland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7" name="AutoShape 35" descr="Flag TUR.jpg">
            <a:hlinkClick r:id="rId35" tooltip="Turkey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8" name="AutoShape 36" descr="Flag GBR.jpg">
            <a:hlinkClick r:id="rId36" tooltip="United Kingdom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9" name="AutoShape 37" descr="Flag USA.jpg">
            <a:hlinkClick r:id="rId37" tooltip="United States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0" name="AutoShape 3" descr="Flag ALB.jpg">
            <a:hlinkClick r:id="rId38" tooltip="Albania"/>
          </p:cNvPr>
          <p:cNvSpPr>
            <a:spLocks noChangeAspect="1" noChangeArrowheads="1"/>
          </p:cNvSpPr>
          <p:nvPr/>
        </p:nvSpPr>
        <p:spPr bwMode="auto">
          <a:xfrm>
            <a:off x="127000" y="0"/>
            <a:ext cx="20002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1" name="AutoShape 40" descr="Flag AUS.jpg">
            <a:hlinkClick r:id="rId4" tooltip="Australia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2" name="AutoShape 41" descr="Flag AUT.jpg">
            <a:hlinkClick r:id="rId5" tooltip="Austria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3" name="AutoShape 42" descr="Flag BEL.jpg">
            <a:hlinkClick r:id="rId6" tooltip="Belgium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4" name="AutoShape 43" descr="Flag BGR.jpg">
            <a:hlinkClick r:id="rId7" tooltip="Bulgaria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2190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5" name="AutoShape 44" descr="Flag CAN.jpg">
            <a:hlinkClick r:id="rId8" tooltip="Canada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6" name="AutoShape 45" descr="Flag HRV.jpg">
            <a:hlinkClick r:id="rId9" tooltip="Croatia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7" name="AutoShape 46" descr="Flag CZE.jpg">
            <a:hlinkClick r:id="rId10" tooltip="Czech Republic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8" name="AutoShape 47" descr="Flag DNK.jpg">
            <a:hlinkClick r:id="rId11" tooltip="Denmark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1905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9" name="AutoShape 48" descr="Flag EST.jpg">
            <a:hlinkClick r:id="rId12" tooltip="Estonia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0" name="AutoShape 49" descr="Flag FIN.jpg">
            <a:hlinkClick r:id="rId13" tooltip="Finland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2190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1" name="AutoShape 50" descr="Flag FRA.jpg">
            <a:hlinkClick r:id="rId14" tooltip="France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2" name="AutoShape 51" descr="Flag DEU.jpg">
            <a:hlinkClick r:id="rId15" tooltip="Germany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2190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3" name="AutoShape 52" descr="Flag GRC.jpg">
            <a:hlinkClick r:id="rId16" tooltip="Greece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4" name="AutoShape 53" descr="Flag HUN.jpg">
            <a:hlinkClick r:id="rId17" tooltip="Hungary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5" name="AutoShape 54" descr="Flag ITA.jpg">
            <a:hlinkClick r:id="rId18" tooltip="Italy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6" name="AutoShape 55" descr="Flag LVA.jpg">
            <a:hlinkClick r:id="rId19" tooltip="Latvia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7" name="AutoShape 56" descr="Flag LTU.jpg">
            <a:hlinkClick r:id="rId20" tooltip="Lithuania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2190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8" name="AutoShape 57" descr="Flag LUX.jpg">
            <a:hlinkClick r:id="rId21" tooltip="Luxembourg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2190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9" name="AutoShape 58" descr="Flag MNE.jpg">
            <a:hlinkClick r:id="rId22" tooltip="Montenegro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0" name="AutoShape 59" descr="Flag NLD.jpg">
            <a:hlinkClick r:id="rId23" tooltip="Netherlands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1" name="AutoShape 60" descr="Flag NZL.jpg">
            <a:hlinkClick r:id="rId24" tooltip="New Zealand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2" name="AutoShape 61" descr="Flag NATO.jpg">
            <a:hlinkClick r:id="rId25" tooltip="NATO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1905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3" name="AutoShape 62" descr="Flag NOR.jpg">
            <a:hlinkClick r:id="rId26" tooltip="Norway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20002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4" name="AutoShape 63" descr="Flag POL.jpg">
            <a:hlinkClick r:id="rId27" tooltip="Poland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2190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5" name="AutoShape 64" descr="Flag PRT.jpg">
            <a:hlinkClick r:id="rId28" tooltip="Portugal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6" name="AutoShape 65" descr="Flag ROU.jpg">
            <a:hlinkClick r:id="rId29" tooltip="Romania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7" name="AutoShape 66" descr="Flag SVK.jpg">
            <a:hlinkClick r:id="rId30" tooltip="Slovakia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8" name="AutoShape 67" descr="Flag SVN.jpg">
            <a:hlinkClick r:id="rId31" tooltip="Slovenia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9" name="AutoShape 68" descr="Flag ESP.jpg">
            <a:hlinkClick r:id="rId32" tooltip="Spain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0" name="AutoShape 69" descr="Flag SWE.jpg">
            <a:hlinkClick r:id="rId33" tooltip="Sweden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2190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1" name="AutoShape 70" descr="Flag CHE.jpg">
            <a:hlinkClick r:id="rId34" tooltip="Switzerland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2" name="AutoShape 71" descr="Flag TUR.jpg">
            <a:hlinkClick r:id="rId35" tooltip="Turkey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3" name="AutoShape 72" descr="Flag GBR.jpg">
            <a:hlinkClick r:id="rId36" tooltip="United Kingdom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4" name="AutoShape 73" descr="Flag USA.jpg">
            <a:hlinkClick r:id="rId37" tooltip="United States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5" name="AutoShape 39" descr="Flag ALB.jpg">
            <a:hlinkClick r:id="rId38" tooltip="Albania"/>
          </p:cNvPr>
          <p:cNvSpPr>
            <a:spLocks noChangeAspect="1" noChangeArrowheads="1"/>
          </p:cNvSpPr>
          <p:nvPr/>
        </p:nvSpPr>
        <p:spPr bwMode="auto">
          <a:xfrm>
            <a:off x="279400" y="152400"/>
            <a:ext cx="20002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6" name="AutoShape 76" descr="Flag AUS.jpg">
            <a:hlinkClick r:id="rId4" tooltip="Australia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7" name="AutoShape 77" descr="Flag AUT.jpg">
            <a:hlinkClick r:id="rId5" tooltip="Austria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8" name="AutoShape 78" descr="Flag BEL.jpg">
            <a:hlinkClick r:id="rId6" tooltip="Belgium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9" name="AutoShape 79" descr="Flag BGR.jpg">
            <a:hlinkClick r:id="rId7" tooltip="Bulgaria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0" name="AutoShape 80" descr="Flag CAN.jpg">
            <a:hlinkClick r:id="rId8" tooltip="Canada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1" name="AutoShape 81" descr="Flag HRV.jpg">
            <a:hlinkClick r:id="rId9" tooltip="Croatia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2" name="AutoShape 82" descr="Flag CZE.jpg">
            <a:hlinkClick r:id="rId10" tooltip="Czech Republic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3" name="AutoShape 83" descr="Flag DNK.jpg">
            <a:hlinkClick r:id="rId11" tooltip="Denmark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1905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4" name="AutoShape 84" descr="Flag EST.jpg">
            <a:hlinkClick r:id="rId12" tooltip="Estonia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5" name="AutoShape 85" descr="Flag FIN.jpg">
            <a:hlinkClick r:id="rId13" tooltip="Finland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6" name="AutoShape 86" descr="Flag FRA.jpg">
            <a:hlinkClick r:id="rId14" tooltip="France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7" name="AutoShape 87" descr="Flag DEU.jpg">
            <a:hlinkClick r:id="rId15" tooltip="Germany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8" name="AutoShape 88" descr="Flag GRC.jpg">
            <a:hlinkClick r:id="rId16" tooltip="Greece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9" name="AutoShape 89" descr="Flag HUN.jpg">
            <a:hlinkClick r:id="rId17" tooltip="Hungary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0" name="AutoShape 90" descr="Flag ITA.jpg">
            <a:hlinkClick r:id="rId18" tooltip="Italy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1" name="AutoShape 91" descr="Flag LVA.jpg">
            <a:hlinkClick r:id="rId19" tooltip="Latvia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2" name="AutoShape 92" descr="Flag LTU.jpg">
            <a:hlinkClick r:id="rId20" tooltip="Lithuania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3" name="AutoShape 93" descr="Flag LUX.jpg">
            <a:hlinkClick r:id="rId21" tooltip="Luxembourg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4" name="AutoShape 94" descr="Flag MNE.jpg">
            <a:hlinkClick r:id="rId22" tooltip="Montenegro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5" name="AutoShape 95" descr="Flag NLD.jpg">
            <a:hlinkClick r:id="rId23" tooltip="Netherlands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6" name="AutoShape 96" descr="Flag NZL.jpg">
            <a:hlinkClick r:id="rId24" tooltip="New Zealand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7" name="AutoShape 97" descr="Flag NATO.jpg">
            <a:hlinkClick r:id="rId25" tooltip="NATO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1905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8" name="AutoShape 98" descr="Flag NOR.jpg">
            <a:hlinkClick r:id="rId26" tooltip="Norway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0002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9" name="AutoShape 99" descr="Flag POL.jpg">
            <a:hlinkClick r:id="rId27" tooltip="Poland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0" name="AutoShape 100" descr="Flag PRT.jpg">
            <a:hlinkClick r:id="rId28" tooltip="Portugal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1" name="AutoShape 101" descr="Flag ROU.jpg">
            <a:hlinkClick r:id="rId29" tooltip="Romania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2" name="AutoShape 102" descr="Flag SVK.jpg">
            <a:hlinkClick r:id="rId30" tooltip="Slovakia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3" name="AutoShape 103" descr="Flag SVN.jpg">
            <a:hlinkClick r:id="rId31" tooltip="Slovenia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4" name="AutoShape 104" descr="Flag ESP.jpg">
            <a:hlinkClick r:id="rId32" tooltip="Spain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5" name="AutoShape 105" descr="Flag SWE.jpg">
            <a:hlinkClick r:id="rId33" tooltip="Sweden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6" name="AutoShape 106" descr="Flag CHE.jpg">
            <a:hlinkClick r:id="rId34" tooltip="Switzerland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7" name="AutoShape 107" descr="Flag TUR.jpg">
            <a:hlinkClick r:id="rId35" tooltip="Turkey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8" name="AutoShape 108" descr="Flag GBR.jpg">
            <a:hlinkClick r:id="rId36" tooltip="United Kingdom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9" name="AutoShape 109" descr="Flag USA.jpg">
            <a:hlinkClick r:id="rId37" tooltip="United States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0" name="AutoShape 75" descr="Flag ALB.jpg">
            <a:hlinkClick r:id="rId38" tooltip="Albania"/>
          </p:cNvPr>
          <p:cNvSpPr>
            <a:spLocks noChangeAspect="1" noChangeArrowheads="1"/>
          </p:cNvSpPr>
          <p:nvPr/>
        </p:nvSpPr>
        <p:spPr bwMode="auto">
          <a:xfrm>
            <a:off x="127000" y="-76200"/>
            <a:ext cx="20002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11" name="Kép 110"/>
          <p:cNvPicPr>
            <a:picLocks noChangeAspect="1"/>
          </p:cNvPicPr>
          <p:nvPr/>
        </p:nvPicPr>
        <p:blipFill rotWithShape="1">
          <a:blip r:embed="rId39"/>
          <a:srcRect l="19393" t="76441" r="7119" b="21614"/>
          <a:stretch/>
        </p:blipFill>
        <p:spPr>
          <a:xfrm>
            <a:off x="1352550" y="6546850"/>
            <a:ext cx="8959851" cy="13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7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828676" y="103517"/>
            <a:ext cx="10525124" cy="595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altLang="hu-HU" sz="4800" b="1" dirty="0" smtClean="0">
                <a:cs typeface="Arial" panose="020B0604020202020204" pitchFamily="34" charset="0"/>
              </a:rPr>
              <a:t>BEVEZETÉS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508000" y="1521458"/>
            <a:ext cx="1132114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3200" dirty="0" smtClean="0"/>
              <a:t>NATO Network </a:t>
            </a:r>
            <a:r>
              <a:rPr lang="hu-HU" sz="3200" dirty="0" err="1" smtClean="0"/>
              <a:t>Enabled</a:t>
            </a:r>
            <a:r>
              <a:rPr lang="hu-HU" sz="3200" dirty="0" smtClean="0"/>
              <a:t> </a:t>
            </a:r>
            <a:r>
              <a:rPr lang="hu-HU" sz="3200" dirty="0" err="1" smtClean="0"/>
              <a:t>Capability</a:t>
            </a:r>
            <a:r>
              <a:rPr lang="hu-HU" sz="3200" dirty="0" smtClean="0"/>
              <a:t>	(NNEC)	1995-2010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3200" b="1" dirty="0" err="1" smtClean="0"/>
              <a:t>Afghanistan</a:t>
            </a:r>
            <a:r>
              <a:rPr lang="hu-HU" sz="3200" b="1" dirty="0" smtClean="0"/>
              <a:t> Mission Network</a:t>
            </a:r>
            <a:r>
              <a:rPr lang="hu-HU" sz="3200" dirty="0" smtClean="0"/>
              <a:t>		(AMN)	2010 -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Future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Mission Network</a:t>
            </a:r>
            <a:r>
              <a:rPr lang="hu-HU" sz="2400" dirty="0" smtClean="0"/>
              <a:t>				</a:t>
            </a:r>
            <a:r>
              <a:rPr lang="hu-HU" sz="3200" dirty="0"/>
              <a:t>(FMN)	</a:t>
            </a:r>
            <a:r>
              <a:rPr lang="hu-HU" sz="3200" dirty="0" smtClean="0"/>
              <a:t>2015 -</a:t>
            </a:r>
            <a:endParaRPr lang="hu-HU" sz="32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3200" b="1" dirty="0" smtClean="0"/>
              <a:t>Federated Mission Networking</a:t>
            </a:r>
            <a:r>
              <a:rPr lang="hu-HU" sz="3200" dirty="0" smtClean="0"/>
              <a:t>		(FMN)	</a:t>
            </a:r>
            <a:endParaRPr lang="en-GB" sz="3200" dirty="0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652781" y="4503499"/>
            <a:ext cx="11176362" cy="1685307"/>
            <a:chOff x="652781" y="4275027"/>
            <a:chExt cx="11176362" cy="1685307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781" y="4275027"/>
              <a:ext cx="1248769" cy="1658621"/>
            </a:xfrm>
            <a:prstGeom prst="rect">
              <a:avLst/>
            </a:prstGeom>
            <a:ln w="19050">
              <a:solidFill>
                <a:srgbClr val="062D78"/>
              </a:solidFill>
            </a:ln>
          </p:spPr>
        </p:pic>
        <p:sp>
          <p:nvSpPr>
            <p:cNvPr id="6" name="Téglalap 5"/>
            <p:cNvSpPr/>
            <p:nvPr/>
          </p:nvSpPr>
          <p:spPr>
            <a:xfrm>
              <a:off x="1912620" y="4275027"/>
              <a:ext cx="9916523" cy="1658622"/>
            </a:xfrm>
            <a:prstGeom prst="rect">
              <a:avLst/>
            </a:prstGeom>
            <a:solidFill>
              <a:srgbClr val="062D78"/>
            </a:solidFill>
            <a:ln w="38100">
              <a:solidFill>
                <a:srgbClr val="062D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/>
              <a:r>
                <a:rPr lang="hu-HU" sz="2200" dirty="0" smtClean="0"/>
                <a:t>„</a:t>
              </a:r>
              <a:r>
                <a:rPr lang="hu-HU" sz="2200" dirty="0" err="1" smtClean="0"/>
                <a:t>Coalition</a:t>
              </a:r>
              <a:r>
                <a:rPr lang="hu-HU" sz="2200" dirty="0" smtClean="0"/>
                <a:t> </a:t>
              </a:r>
              <a:r>
                <a:rPr lang="hu-HU" sz="2200" dirty="0" err="1" smtClean="0"/>
                <a:t>forces</a:t>
              </a:r>
              <a:r>
                <a:rPr lang="hu-HU" sz="2200" dirty="0" smtClean="0"/>
                <a:t> </a:t>
              </a:r>
              <a:r>
                <a:rPr lang="hu-HU" sz="2200" dirty="0" err="1" smtClean="0"/>
                <a:t>within</a:t>
              </a:r>
              <a:r>
                <a:rPr lang="hu-HU" sz="2200" dirty="0" smtClean="0"/>
                <a:t> </a:t>
              </a:r>
              <a:r>
                <a:rPr lang="hu-HU" sz="2200" dirty="0" err="1" smtClean="0"/>
                <a:t>Afghanistan</a:t>
              </a:r>
              <a:r>
                <a:rPr lang="hu-HU" sz="2200" dirty="0" smtClean="0"/>
                <a:t> </a:t>
              </a:r>
              <a:r>
                <a:rPr lang="hu-HU" sz="2200" dirty="0" err="1" smtClean="0"/>
                <a:t>cannot</a:t>
              </a:r>
              <a:r>
                <a:rPr lang="hu-HU" sz="2200" dirty="0" smtClean="0"/>
                <a:t> </a:t>
              </a:r>
              <a:r>
                <a:rPr lang="hu-HU" sz="2200" dirty="0" err="1" smtClean="0"/>
                <a:t>communicate</a:t>
              </a:r>
              <a:r>
                <a:rPr lang="hu-HU" sz="2200" dirty="0" smtClean="0"/>
                <a:t> </a:t>
              </a:r>
              <a:r>
                <a:rPr lang="hu-HU" sz="2200" dirty="0" err="1" smtClean="0"/>
                <a:t>effectively</a:t>
              </a:r>
              <a:r>
                <a:rPr lang="hu-HU" sz="2200" dirty="0" smtClean="0"/>
                <a:t> and </a:t>
              </a:r>
              <a:r>
                <a:rPr lang="hu-HU" sz="2200" dirty="0" err="1" smtClean="0"/>
                <a:t>share</a:t>
              </a:r>
              <a:r>
                <a:rPr lang="hu-HU" sz="2200" dirty="0" smtClean="0"/>
                <a:t> </a:t>
              </a:r>
              <a:r>
                <a:rPr lang="hu-HU" sz="2200" dirty="0" err="1" smtClean="0"/>
                <a:t>theatre</a:t>
              </a:r>
              <a:r>
                <a:rPr lang="hu-HU" sz="2200" dirty="0" smtClean="0"/>
                <a:t> </a:t>
              </a:r>
              <a:r>
                <a:rPr lang="hu-HU" sz="2200" dirty="0" err="1" smtClean="0"/>
                <a:t>related</a:t>
              </a:r>
              <a:r>
                <a:rPr lang="hu-HU" sz="2200" dirty="0" smtClean="0"/>
                <a:t> </a:t>
              </a:r>
              <a:r>
                <a:rPr lang="hu-HU" sz="2200" dirty="0" err="1" smtClean="0"/>
                <a:t>operational</a:t>
              </a:r>
              <a:r>
                <a:rPr lang="hu-HU" sz="2200" dirty="0" smtClean="0"/>
                <a:t> </a:t>
              </a:r>
              <a:r>
                <a:rPr lang="hu-HU" sz="2200" dirty="0" err="1" smtClean="0"/>
                <a:t>Commender’s</a:t>
              </a:r>
              <a:r>
                <a:rPr lang="hu-HU" sz="2200" dirty="0" smtClean="0"/>
                <a:t> </a:t>
              </a:r>
              <a:r>
                <a:rPr lang="hu-HU" sz="2200" dirty="0" err="1" smtClean="0"/>
                <a:t>guidance</a:t>
              </a:r>
              <a:r>
                <a:rPr lang="hu-HU" sz="2200" dirty="0" smtClean="0"/>
                <a:t>, </a:t>
              </a:r>
              <a:r>
                <a:rPr lang="hu-HU" sz="2200" dirty="0" err="1" smtClean="0"/>
                <a:t>information</a:t>
              </a:r>
              <a:r>
                <a:rPr lang="hu-HU" sz="2200" dirty="0" smtClean="0"/>
                <a:t> and </a:t>
              </a:r>
              <a:r>
                <a:rPr lang="hu-HU" sz="2200" dirty="0" err="1" smtClean="0"/>
                <a:t>intelligence</a:t>
              </a:r>
              <a:r>
                <a:rPr lang="hu-HU" sz="2200" dirty="0" smtClean="0"/>
                <a:t>. </a:t>
              </a:r>
              <a:r>
                <a:rPr lang="hu-HU" sz="2200" dirty="0" err="1" smtClean="0"/>
                <a:t>These</a:t>
              </a:r>
              <a:r>
                <a:rPr lang="hu-HU" sz="2200" dirty="0" smtClean="0"/>
                <a:t> communication </a:t>
              </a:r>
              <a:r>
                <a:rPr lang="hu-HU" sz="2200" dirty="0" err="1" smtClean="0"/>
                <a:t>gaps</a:t>
              </a:r>
              <a:r>
                <a:rPr lang="hu-HU" sz="2200" dirty="0" smtClean="0"/>
                <a:t> </a:t>
              </a:r>
              <a:r>
                <a:rPr lang="hu-HU" sz="2200" dirty="0" err="1" smtClean="0"/>
                <a:t>increase</a:t>
              </a:r>
              <a:r>
                <a:rPr lang="hu-HU" sz="2200" dirty="0" smtClean="0"/>
                <a:t> </a:t>
              </a:r>
              <a:r>
                <a:rPr lang="hu-HU" sz="2200" dirty="0" err="1" smtClean="0"/>
                <a:t>risks</a:t>
              </a:r>
              <a:r>
                <a:rPr lang="hu-HU" sz="2200" dirty="0" smtClean="0"/>
                <a:t> </a:t>
              </a:r>
              <a:r>
                <a:rPr lang="hu-HU" sz="2200" dirty="0" err="1" smtClean="0"/>
                <a:t>to</a:t>
              </a:r>
              <a:r>
                <a:rPr lang="hu-HU" sz="2200" dirty="0" smtClean="0"/>
                <a:t> life, </a:t>
              </a:r>
              <a:r>
                <a:rPr lang="hu-HU" sz="2200" dirty="0" err="1" smtClean="0"/>
                <a:t>resources</a:t>
              </a:r>
              <a:r>
                <a:rPr lang="hu-HU" sz="2200" dirty="0" smtClean="0"/>
                <a:t> and </a:t>
              </a:r>
              <a:r>
                <a:rPr lang="hu-HU" sz="2200" dirty="0" err="1" smtClean="0"/>
                <a:t>efficiency</a:t>
              </a:r>
              <a:r>
                <a:rPr lang="hu-HU" sz="2200" dirty="0" smtClean="0"/>
                <a:t>.”</a:t>
              </a:r>
              <a:endParaRPr lang="en-GB" sz="2200" dirty="0"/>
            </a:p>
          </p:txBody>
        </p:sp>
        <p:sp>
          <p:nvSpPr>
            <p:cNvPr id="2" name="Téglalap 1"/>
            <p:cNvSpPr/>
            <p:nvPr/>
          </p:nvSpPr>
          <p:spPr>
            <a:xfrm>
              <a:off x="1901550" y="5406336"/>
              <a:ext cx="3066673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General </a:t>
              </a:r>
              <a:r>
                <a:rPr lang="hu-HU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Stanley A. </a:t>
              </a:r>
              <a:r>
                <a:rPr lang="hu-HU" b="1" dirty="0" err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McChrystal</a:t>
              </a:r>
              <a:endParaRPr lang="hu-HU" b="1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r>
                <a:rPr lang="hu-HU" sz="1200" dirty="0">
                  <a:solidFill>
                    <a:schemeClr val="bg1"/>
                  </a:solidFill>
                </a:rPr>
                <a:t>FORMER  </a:t>
              </a:r>
              <a:r>
                <a:rPr lang="hu-HU" sz="1200" dirty="0" smtClean="0">
                  <a:solidFill>
                    <a:schemeClr val="bg1"/>
                  </a:solidFill>
                </a:rPr>
                <a:t>COMISAF</a:t>
              </a:r>
              <a:endParaRPr lang="hu-HU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Lefelé nyíl 8"/>
          <p:cNvSpPr/>
          <p:nvPr/>
        </p:nvSpPr>
        <p:spPr>
          <a:xfrm>
            <a:off x="871752" y="3286211"/>
            <a:ext cx="160123" cy="295189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968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7E70D5A-3607-43D8-A41F-8D1A0A828715}" type="slidenum">
              <a:rPr lang="hu-HU" smtClean="0"/>
              <a:t>5</a:t>
            </a:fld>
            <a:endParaRPr lang="hu-HU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828676" y="103517"/>
            <a:ext cx="10525124" cy="595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altLang="hu-H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FMN KONCEPCIÓ</a:t>
            </a:r>
            <a:endParaRPr lang="hu-HU" altLang="hu-HU" sz="4800" b="1" dirty="0" smtClean="0">
              <a:cs typeface="Arial" panose="020B0604020202020204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203200" y="1077453"/>
            <a:ext cx="1132114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hu-HU" altLang="hu-HU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altLang="hu-HU" sz="32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FMN-hez</a:t>
            </a:r>
            <a:r>
              <a:rPr lang="hu-HU" altLang="hu-HU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való csatlakozás szintjei</a:t>
            </a:r>
            <a:r>
              <a:rPr lang="hu-HU" alt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altLang="hu-H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affiliation</a:t>
            </a:r>
            <a:r>
              <a:rPr lang="hu-HU" alt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r>
              <a:rPr lang="hu-HU" alt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hu-HU" altLang="hu-H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indent="-354013" algn="just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Mission Network </a:t>
            </a:r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Element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(MNE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54013" indent="-354013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3200" dirty="0" err="1"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Mission Network </a:t>
            </a:r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Extension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(MNX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54013" indent="-354013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3200" dirty="0" err="1"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Hosted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endParaRPr lang="hu-H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</a:pPr>
            <a:endParaRPr lang="hu-H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Magyarország 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2016. március 16-án</a:t>
            </a:r>
          </a:p>
          <a:p>
            <a:pPr algn="just">
              <a:spcBef>
                <a:spcPts val="600"/>
              </a:spcBef>
            </a:pP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jelentette be csatlakozási szándékát,</a:t>
            </a:r>
          </a:p>
          <a:p>
            <a:pPr algn="just">
              <a:spcBef>
                <a:spcPts val="600"/>
              </a:spcBef>
            </a:pPr>
            <a:r>
              <a:rPr lang="hu-H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Hosted</a:t>
            </a:r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-ként.</a:t>
            </a:r>
          </a:p>
          <a:p>
            <a:pPr algn="just">
              <a:spcBef>
                <a:spcPts val="1200"/>
              </a:spcBef>
            </a:pPr>
            <a:r>
              <a:rPr lang="hu-HU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Középtávú </a:t>
            </a:r>
            <a:r>
              <a:rPr lang="hu-HU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cél az ambíciószint növelése </a:t>
            </a:r>
            <a:r>
              <a:rPr lang="hu-HU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MNX</a:t>
            </a:r>
            <a:r>
              <a:rPr lang="hu-HU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-re.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GB" sz="30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816" y="1858567"/>
            <a:ext cx="3168541" cy="44764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1531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/>
        </p:nvSpPr>
        <p:spPr>
          <a:xfrm>
            <a:off x="1676400" y="103517"/>
            <a:ext cx="8649419" cy="595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altLang="hu-H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FMN KONCEPCIÓ</a:t>
            </a:r>
            <a:endParaRPr lang="hu-HU" altLang="hu-H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Csoportba foglalás 44"/>
          <p:cNvGrpSpPr/>
          <p:nvPr/>
        </p:nvGrpSpPr>
        <p:grpSpPr>
          <a:xfrm>
            <a:off x="2106192" y="984372"/>
            <a:ext cx="10089433" cy="5565487"/>
            <a:chOff x="2537992" y="1161502"/>
            <a:chExt cx="10089433" cy="5565487"/>
          </a:xfrm>
        </p:grpSpPr>
        <p:grpSp>
          <p:nvGrpSpPr>
            <p:cNvPr id="18" name="Csoportba foglalás 17"/>
            <p:cNvGrpSpPr/>
            <p:nvPr/>
          </p:nvGrpSpPr>
          <p:grpSpPr>
            <a:xfrm>
              <a:off x="2537992" y="1161502"/>
              <a:ext cx="10089433" cy="5565487"/>
              <a:chOff x="2537992" y="1161502"/>
              <a:chExt cx="10089433" cy="5565487"/>
            </a:xfrm>
          </p:grpSpPr>
          <p:pic>
            <p:nvPicPr>
              <p:cNvPr id="16" name="Picture 12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7992" y="1161502"/>
                <a:ext cx="7433375" cy="554975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" name="Szövegdoboz 16"/>
              <p:cNvSpPr txBox="1"/>
              <p:nvPr/>
            </p:nvSpPr>
            <p:spPr>
              <a:xfrm>
                <a:off x="11617775" y="6399283"/>
                <a:ext cx="100965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hu-HU" sz="1000" dirty="0" err="1" smtClean="0"/>
                  <a:t>Source</a:t>
                </a:r>
                <a:r>
                  <a:rPr lang="hu-HU" sz="1000" dirty="0" smtClean="0"/>
                  <a:t>: NFIP </a:t>
                </a:r>
                <a:endParaRPr lang="hu-HU" sz="1000" dirty="0"/>
              </a:p>
            </p:txBody>
          </p:sp>
          <p:sp>
            <p:nvSpPr>
              <p:cNvPr id="34" name="Szövegdoboz 33"/>
              <p:cNvSpPr txBox="1"/>
              <p:nvPr/>
            </p:nvSpPr>
            <p:spPr>
              <a:xfrm>
                <a:off x="8842926" y="6465379"/>
                <a:ext cx="1116416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endParaRPr lang="hu-HU" sz="1100" dirty="0"/>
              </a:p>
            </p:txBody>
          </p:sp>
        </p:grpSp>
        <p:grpSp>
          <p:nvGrpSpPr>
            <p:cNvPr id="44" name="Csoportba foglalás 43"/>
            <p:cNvGrpSpPr/>
            <p:nvPr/>
          </p:nvGrpSpPr>
          <p:grpSpPr>
            <a:xfrm>
              <a:off x="9128603" y="5610954"/>
              <a:ext cx="3063397" cy="1100301"/>
              <a:chOff x="9128603" y="5610954"/>
              <a:chExt cx="3063397" cy="1100301"/>
            </a:xfrm>
          </p:grpSpPr>
          <p:sp>
            <p:nvSpPr>
              <p:cNvPr id="19" name="Szövegdoboz 18"/>
              <p:cNvSpPr txBox="1"/>
              <p:nvPr/>
            </p:nvSpPr>
            <p:spPr>
              <a:xfrm>
                <a:off x="9504709" y="5610954"/>
                <a:ext cx="1003640" cy="110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hu-HU" sz="1600" dirty="0" err="1" smtClean="0"/>
                  <a:t>option</a:t>
                </a:r>
                <a:r>
                  <a:rPr lang="hu-HU" sz="1600" dirty="0" smtClean="0"/>
                  <a:t> A</a:t>
                </a:r>
              </a:p>
              <a:p>
                <a:pPr>
                  <a:spcBef>
                    <a:spcPts val="1000"/>
                  </a:spcBef>
                  <a:spcAft>
                    <a:spcPts val="300"/>
                  </a:spcAft>
                </a:pPr>
                <a:r>
                  <a:rPr lang="hu-HU" sz="1600" dirty="0" err="1" smtClean="0"/>
                  <a:t>option</a:t>
                </a:r>
                <a:r>
                  <a:rPr lang="hu-HU" sz="1600" dirty="0" smtClean="0"/>
                  <a:t> B</a:t>
                </a:r>
              </a:p>
              <a:p>
                <a:pPr>
                  <a:spcBef>
                    <a:spcPts val="400"/>
                  </a:spcBef>
                  <a:spcAft>
                    <a:spcPts val="200"/>
                  </a:spcAft>
                </a:pPr>
                <a:r>
                  <a:rPr lang="hu-HU" sz="1600" dirty="0" err="1" smtClean="0"/>
                  <a:t>option</a:t>
                </a:r>
                <a:r>
                  <a:rPr lang="hu-HU" sz="1600" dirty="0" smtClean="0"/>
                  <a:t> C</a:t>
                </a:r>
                <a:endParaRPr lang="hu-HU" sz="1600" dirty="0"/>
              </a:p>
            </p:txBody>
          </p:sp>
          <p:grpSp>
            <p:nvGrpSpPr>
              <p:cNvPr id="43" name="Csoportba foglalás 42"/>
              <p:cNvGrpSpPr/>
              <p:nvPr/>
            </p:nvGrpSpPr>
            <p:grpSpPr>
              <a:xfrm>
                <a:off x="9128603" y="5811105"/>
                <a:ext cx="451166" cy="717154"/>
                <a:chOff x="9128603" y="5811105"/>
                <a:chExt cx="451166" cy="717154"/>
              </a:xfrm>
            </p:grpSpPr>
            <p:cxnSp>
              <p:nvCxnSpPr>
                <p:cNvPr id="25" name="Egyenes összekötő nyíllal 24"/>
                <p:cNvCxnSpPr/>
                <p:nvPr/>
              </p:nvCxnSpPr>
              <p:spPr>
                <a:xfrm flipH="1">
                  <a:off x="9128603" y="5811105"/>
                  <a:ext cx="451166" cy="5865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Egyenes összekötő nyíllal 40"/>
                <p:cNvCxnSpPr/>
                <p:nvPr/>
              </p:nvCxnSpPr>
              <p:spPr>
                <a:xfrm flipH="1">
                  <a:off x="9128603" y="6181875"/>
                  <a:ext cx="451166" cy="5865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Egyenes összekötő nyíllal 41"/>
                <p:cNvCxnSpPr/>
                <p:nvPr/>
              </p:nvCxnSpPr>
              <p:spPr>
                <a:xfrm flipH="1">
                  <a:off x="9128603" y="6522394"/>
                  <a:ext cx="451166" cy="5865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Szövegdoboz 35"/>
              <p:cNvSpPr txBox="1"/>
              <p:nvPr/>
            </p:nvSpPr>
            <p:spPr>
              <a:xfrm>
                <a:off x="10308368" y="5657439"/>
                <a:ext cx="1883632" cy="1005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hu-HU" sz="1200" dirty="0"/>
                  <a:t>Mission Network </a:t>
                </a:r>
                <a:r>
                  <a:rPr lang="hu-HU" sz="1200" dirty="0" err="1" smtClean="0"/>
                  <a:t>Element</a:t>
                </a:r>
                <a:endParaRPr lang="hu-HU" sz="1200" dirty="0" smtClean="0"/>
              </a:p>
              <a:p>
                <a:pPr>
                  <a:spcBef>
                    <a:spcPts val="1400"/>
                  </a:spcBef>
                  <a:spcAft>
                    <a:spcPts val="200"/>
                  </a:spcAft>
                </a:pPr>
                <a:r>
                  <a:rPr lang="hu-HU" sz="1200" dirty="0" smtClean="0"/>
                  <a:t>Mission Network </a:t>
                </a:r>
                <a:r>
                  <a:rPr lang="hu-HU" sz="1200" dirty="0" err="1" smtClean="0"/>
                  <a:t>Extension</a:t>
                </a:r>
                <a:endParaRPr lang="hu-HU" sz="1200" dirty="0" smtClean="0"/>
              </a:p>
              <a:p>
                <a:pPr>
                  <a:spcBef>
                    <a:spcPts val="1000"/>
                  </a:spcBef>
                  <a:spcAft>
                    <a:spcPts val="200"/>
                  </a:spcAft>
                </a:pPr>
                <a:r>
                  <a:rPr lang="hu-HU" sz="1200" dirty="0" err="1" smtClean="0"/>
                  <a:t>Hosted</a:t>
                </a:r>
                <a:r>
                  <a:rPr lang="hu-HU" sz="1200" dirty="0" smtClean="0"/>
                  <a:t> </a:t>
                </a:r>
                <a:r>
                  <a:rPr lang="hu-HU" sz="1200" dirty="0" err="1" smtClean="0"/>
                  <a:t>User</a:t>
                </a:r>
                <a:endParaRPr lang="hu-HU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3881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>
          <a:xfrm>
            <a:off x="828676" y="103517"/>
            <a:ext cx="10525124" cy="595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altLang="hu-HU" sz="4800" b="1" dirty="0" smtClean="0">
                <a:cs typeface="Arial" panose="020B0604020202020204" pitchFamily="34" charset="0"/>
              </a:rPr>
              <a:t>NFIP BEMUTATÁSA 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126967" y="1016120"/>
            <a:ext cx="636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hu-HU" sz="3200" b="1" dirty="0" smtClean="0"/>
              <a:t>FMN IMPLEMENTATION PLAN</a:t>
            </a:r>
          </a:p>
        </p:txBody>
      </p:sp>
      <p:pic>
        <p:nvPicPr>
          <p:cNvPr id="22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551" y="1664873"/>
            <a:ext cx="6696074" cy="2700750"/>
          </a:xfrm>
          <a:prstGeom prst="rect">
            <a:avLst/>
          </a:prstGeom>
        </p:spPr>
      </p:pic>
      <p:grpSp>
        <p:nvGrpSpPr>
          <p:cNvPr id="7" name="Csoportba foglalás 6"/>
          <p:cNvGrpSpPr/>
          <p:nvPr/>
        </p:nvGrpSpPr>
        <p:grpSpPr>
          <a:xfrm>
            <a:off x="8018460" y="1682712"/>
            <a:ext cx="2286000" cy="3124200"/>
            <a:chOff x="8258175" y="2257425"/>
            <a:chExt cx="2286000" cy="3124200"/>
          </a:xfrm>
        </p:grpSpPr>
        <p:sp>
          <p:nvSpPr>
            <p:cNvPr id="33" name="Rectangle 8"/>
            <p:cNvSpPr/>
            <p:nvPr/>
          </p:nvSpPr>
          <p:spPr>
            <a:xfrm>
              <a:off x="8867775" y="2867025"/>
              <a:ext cx="1676400" cy="25146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FMN</a:t>
              </a:r>
            </a:p>
            <a:p>
              <a:pPr algn="ctr"/>
              <a:r>
                <a:rPr lang="en-US" dirty="0"/>
                <a:t>Spiral</a:t>
              </a:r>
            </a:p>
            <a:p>
              <a:pPr algn="ctr"/>
              <a:r>
                <a:rPr lang="en-US" dirty="0"/>
                <a:t>Specifications</a:t>
              </a:r>
            </a:p>
          </p:txBody>
        </p:sp>
        <p:grpSp>
          <p:nvGrpSpPr>
            <p:cNvPr id="9" name="Csoportba foglalás 8"/>
            <p:cNvGrpSpPr/>
            <p:nvPr/>
          </p:nvGrpSpPr>
          <p:grpSpPr>
            <a:xfrm>
              <a:off x="8258175" y="2257425"/>
              <a:ext cx="2133600" cy="2971800"/>
              <a:chOff x="7800975" y="1862137"/>
              <a:chExt cx="2133600" cy="2971800"/>
            </a:xfrm>
          </p:grpSpPr>
          <p:sp>
            <p:nvSpPr>
              <p:cNvPr id="26" name="Rectangle 8"/>
              <p:cNvSpPr/>
              <p:nvPr/>
            </p:nvSpPr>
            <p:spPr>
              <a:xfrm>
                <a:off x="8258175" y="2319337"/>
                <a:ext cx="1676400" cy="25146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FMN</a:t>
                </a:r>
              </a:p>
              <a:p>
                <a:pPr algn="ctr"/>
                <a:r>
                  <a:rPr lang="en-US" dirty="0"/>
                  <a:t>Spiral</a:t>
                </a:r>
              </a:p>
              <a:p>
                <a:pPr algn="ctr"/>
                <a:r>
                  <a:rPr lang="en-US" dirty="0"/>
                  <a:t>Specifications</a:t>
                </a:r>
              </a:p>
            </p:txBody>
          </p:sp>
          <p:sp>
            <p:nvSpPr>
              <p:cNvPr id="28" name="Rectangle 7"/>
              <p:cNvSpPr/>
              <p:nvPr/>
            </p:nvSpPr>
            <p:spPr>
              <a:xfrm>
                <a:off x="8105775" y="2166937"/>
                <a:ext cx="1676400" cy="25146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FMN</a:t>
                </a:r>
              </a:p>
              <a:p>
                <a:pPr algn="ctr"/>
                <a:r>
                  <a:rPr lang="en-US" dirty="0"/>
                  <a:t>Spiral</a:t>
                </a:r>
              </a:p>
              <a:p>
                <a:pPr algn="ctr"/>
                <a:r>
                  <a:rPr lang="en-US" dirty="0"/>
                  <a:t>Specifications</a:t>
                </a:r>
              </a:p>
            </p:txBody>
          </p:sp>
          <p:sp>
            <p:nvSpPr>
              <p:cNvPr id="29" name="Rectangle 6"/>
              <p:cNvSpPr/>
              <p:nvPr/>
            </p:nvSpPr>
            <p:spPr>
              <a:xfrm>
                <a:off x="7953375" y="2014537"/>
                <a:ext cx="1676400" cy="25146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FMN</a:t>
                </a:r>
              </a:p>
              <a:p>
                <a:pPr algn="ctr"/>
                <a:r>
                  <a:rPr lang="en-US" dirty="0"/>
                  <a:t>Spiral</a:t>
                </a:r>
              </a:p>
              <a:p>
                <a:pPr algn="ctr"/>
                <a:r>
                  <a:rPr lang="en-US" dirty="0"/>
                  <a:t>Specifications</a:t>
                </a:r>
              </a:p>
            </p:txBody>
          </p:sp>
          <p:sp>
            <p:nvSpPr>
              <p:cNvPr id="30" name="Rectangle 3"/>
              <p:cNvSpPr/>
              <p:nvPr/>
            </p:nvSpPr>
            <p:spPr>
              <a:xfrm>
                <a:off x="7800975" y="1862137"/>
                <a:ext cx="1676400" cy="25146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FMN</a:t>
                </a:r>
              </a:p>
              <a:p>
                <a:pPr algn="ctr"/>
                <a:r>
                  <a:rPr lang="en-US" dirty="0"/>
                  <a:t>Spiral 1</a:t>
                </a:r>
              </a:p>
              <a:p>
                <a:pPr algn="ctr"/>
                <a:r>
                  <a:rPr lang="en-US" dirty="0"/>
                  <a:t>Specifications</a:t>
                </a:r>
              </a:p>
            </p:txBody>
          </p:sp>
        </p:grpSp>
      </p:grpSp>
      <p:sp>
        <p:nvSpPr>
          <p:cNvPr id="4" name="Szövegdoboz 3"/>
          <p:cNvSpPr txBox="1"/>
          <p:nvPr/>
        </p:nvSpPr>
        <p:spPr>
          <a:xfrm>
            <a:off x="209552" y="4533899"/>
            <a:ext cx="81851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 smtClean="0"/>
              <a:t>SPIRÁL SPEC.	ÉRVÉNYESÉG	JELENLEGI STÁTUSZA</a:t>
            </a:r>
          </a:p>
          <a:p>
            <a:r>
              <a:rPr lang="hu-HU" dirty="0" smtClean="0">
                <a:solidFill>
                  <a:srgbClr val="24782D"/>
                </a:solidFill>
              </a:rPr>
              <a:t>SPIRÁL 1		  2017-2018	JAVASOLT/ MŰVELETI ALKALMAZÁSBAN</a:t>
            </a:r>
          </a:p>
          <a:p>
            <a:r>
              <a:rPr lang="hu-HU" dirty="0" smtClean="0">
                <a:solidFill>
                  <a:schemeClr val="accent4">
                    <a:lumMod val="75000"/>
                  </a:schemeClr>
                </a:solidFill>
              </a:rPr>
              <a:t>SPIRÁL 2		  2019-2020	BEVEZETÉS ALATT/ JÓVÁHAGYOTT, VÉGLEGES</a:t>
            </a:r>
            <a:endParaRPr lang="hu-HU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SPIRÁL 3		  2021-2022	JÓVÁHAGYÁS ALATT/ VÉGSŐ TERVEZET</a:t>
            </a:r>
            <a:endParaRPr lang="hu-H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u-HU" dirty="0" smtClean="0">
                <a:solidFill>
                  <a:srgbClr val="FF0000"/>
                </a:solidFill>
              </a:rPr>
              <a:t>SPIRÁL 4		  2023-2024	KIDOLGOZÁS ALATT</a:t>
            </a:r>
          </a:p>
          <a:p>
            <a:r>
              <a:rPr lang="hu-HU" dirty="0" smtClean="0"/>
              <a:t>SPIRÁL 5		  2025-2026	…</a:t>
            </a:r>
            <a:endParaRPr lang="hu-HU" dirty="0"/>
          </a:p>
          <a:p>
            <a:endParaRPr lang="hu-HU" dirty="0" smtClean="0"/>
          </a:p>
        </p:txBody>
      </p:sp>
      <p:sp>
        <p:nvSpPr>
          <p:cNvPr id="5" name="Lekerekített téglalap 4"/>
          <p:cNvSpPr/>
          <p:nvPr/>
        </p:nvSpPr>
        <p:spPr>
          <a:xfrm>
            <a:off x="4162425" y="3190875"/>
            <a:ext cx="2667000" cy="11049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Egyenes összekötő nyíllal 7"/>
          <p:cNvCxnSpPr>
            <a:stCxn id="5" idx="3"/>
          </p:cNvCxnSpPr>
          <p:nvPr/>
        </p:nvCxnSpPr>
        <p:spPr>
          <a:xfrm flipV="1">
            <a:off x="6829425" y="3465513"/>
            <a:ext cx="1189035" cy="2778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églalap 2"/>
          <p:cNvSpPr/>
          <p:nvPr/>
        </p:nvSpPr>
        <p:spPr>
          <a:xfrm>
            <a:off x="2481777" y="1644621"/>
            <a:ext cx="2233100" cy="1070004"/>
          </a:xfrm>
          <a:prstGeom prst="rect">
            <a:avLst/>
          </a:prstGeom>
          <a:noFill/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zövegdoboz 5"/>
          <p:cNvSpPr txBox="1"/>
          <p:nvPr/>
        </p:nvSpPr>
        <p:spPr>
          <a:xfrm>
            <a:off x="2384421" y="2645916"/>
            <a:ext cx="70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24782D"/>
                </a:solidFill>
              </a:rPr>
              <a:t>NFIP</a:t>
            </a:r>
            <a:endParaRPr lang="en-GB" b="1" dirty="0">
              <a:solidFill>
                <a:srgbClr val="24782D"/>
              </a:solidFill>
            </a:endParaRPr>
          </a:p>
        </p:txBody>
      </p:sp>
      <p:grpSp>
        <p:nvGrpSpPr>
          <p:cNvPr id="19" name="Csoportba foglalás 18"/>
          <p:cNvGrpSpPr/>
          <p:nvPr/>
        </p:nvGrpSpPr>
        <p:grpSpPr>
          <a:xfrm>
            <a:off x="2489391" y="1686795"/>
            <a:ext cx="684779" cy="989806"/>
            <a:chOff x="1119696" y="2441968"/>
            <a:chExt cx="684779" cy="1000667"/>
          </a:xfrm>
        </p:grpSpPr>
        <p:sp>
          <p:nvSpPr>
            <p:cNvPr id="20" name="Szamárfül 19"/>
            <p:cNvSpPr/>
            <p:nvPr/>
          </p:nvSpPr>
          <p:spPr>
            <a:xfrm rot="10800000">
              <a:off x="1146172" y="2441968"/>
              <a:ext cx="631828" cy="987029"/>
            </a:xfrm>
            <a:prstGeom prst="foldedCorne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Szövegdoboz 20"/>
            <p:cNvSpPr txBox="1"/>
            <p:nvPr/>
          </p:nvSpPr>
          <p:spPr>
            <a:xfrm>
              <a:off x="1119696" y="2442361"/>
              <a:ext cx="684779" cy="1000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600" dirty="0" smtClean="0"/>
                <a:t>VOL</a:t>
              </a:r>
            </a:p>
            <a:p>
              <a:pPr algn="ctr"/>
              <a:r>
                <a:rPr lang="hu-HU" sz="1600" dirty="0" smtClean="0"/>
                <a:t>I.</a:t>
              </a:r>
              <a:r>
                <a:rPr lang="hu-HU" dirty="0" smtClean="0"/>
                <a:t> </a:t>
              </a:r>
            </a:p>
            <a:p>
              <a:pPr algn="ctr">
                <a:spcBef>
                  <a:spcPts val="600"/>
                </a:spcBef>
              </a:pPr>
              <a:r>
                <a:rPr lang="hu-HU" sz="600" dirty="0" smtClean="0"/>
                <a:t>FMN </a:t>
              </a:r>
              <a:r>
                <a:rPr lang="hu-HU" sz="600" dirty="0" err="1" smtClean="0"/>
                <a:t>Implementation</a:t>
              </a:r>
              <a:r>
                <a:rPr lang="hu-HU" sz="600" dirty="0" smtClean="0"/>
                <a:t> </a:t>
              </a:r>
              <a:r>
                <a:rPr lang="hu-HU" sz="600" dirty="0" err="1" smtClean="0"/>
                <a:t>Overview</a:t>
              </a:r>
              <a:endParaRPr lang="en-GB" sz="600" dirty="0"/>
            </a:p>
          </p:txBody>
        </p:sp>
      </p:grpSp>
      <p:grpSp>
        <p:nvGrpSpPr>
          <p:cNvPr id="23" name="Csoportba foglalás 22"/>
          <p:cNvGrpSpPr/>
          <p:nvPr/>
        </p:nvGrpSpPr>
        <p:grpSpPr>
          <a:xfrm>
            <a:off x="3273455" y="1682712"/>
            <a:ext cx="684779" cy="974783"/>
            <a:chOff x="1119696" y="2441966"/>
            <a:chExt cx="684779" cy="974688"/>
          </a:xfrm>
        </p:grpSpPr>
        <p:sp>
          <p:nvSpPr>
            <p:cNvPr id="24" name="Szamárfül 23"/>
            <p:cNvSpPr/>
            <p:nvPr/>
          </p:nvSpPr>
          <p:spPr>
            <a:xfrm rot="10800000">
              <a:off x="1146172" y="2441966"/>
              <a:ext cx="631828" cy="974688"/>
            </a:xfrm>
            <a:prstGeom prst="foldedCorne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Szövegdoboz 24"/>
            <p:cNvSpPr txBox="1"/>
            <p:nvPr/>
          </p:nvSpPr>
          <p:spPr>
            <a:xfrm>
              <a:off x="1119696" y="2442361"/>
              <a:ext cx="6847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600" dirty="0" smtClean="0"/>
                <a:t>VOL</a:t>
              </a:r>
            </a:p>
            <a:p>
              <a:pPr algn="ctr"/>
              <a:r>
                <a:rPr lang="hu-HU" sz="1600" dirty="0" smtClean="0"/>
                <a:t>II. </a:t>
              </a:r>
            </a:p>
            <a:p>
              <a:pPr algn="ctr">
                <a:spcBef>
                  <a:spcPts val="1200"/>
                </a:spcBef>
              </a:pPr>
              <a:r>
                <a:rPr lang="hu-HU" sz="600" dirty="0" err="1" smtClean="0"/>
                <a:t>Federation</a:t>
              </a:r>
              <a:endParaRPr lang="en-GB" sz="600" dirty="0"/>
            </a:p>
          </p:txBody>
        </p:sp>
      </p:grpSp>
      <p:grpSp>
        <p:nvGrpSpPr>
          <p:cNvPr id="27" name="Csoportba foglalás 26"/>
          <p:cNvGrpSpPr/>
          <p:nvPr/>
        </p:nvGrpSpPr>
        <p:grpSpPr>
          <a:xfrm>
            <a:off x="4030098" y="1688376"/>
            <a:ext cx="684779" cy="969119"/>
            <a:chOff x="1119696" y="2441967"/>
            <a:chExt cx="684779" cy="969119"/>
          </a:xfrm>
        </p:grpSpPr>
        <p:sp>
          <p:nvSpPr>
            <p:cNvPr id="31" name="Szamárfül 30"/>
            <p:cNvSpPr/>
            <p:nvPr/>
          </p:nvSpPr>
          <p:spPr>
            <a:xfrm rot="10800000">
              <a:off x="1146172" y="2441967"/>
              <a:ext cx="631828" cy="969119"/>
            </a:xfrm>
            <a:prstGeom prst="foldedCorne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Szövegdoboz 31"/>
            <p:cNvSpPr txBox="1"/>
            <p:nvPr/>
          </p:nvSpPr>
          <p:spPr>
            <a:xfrm>
              <a:off x="1119696" y="2442361"/>
              <a:ext cx="684779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600" dirty="0" smtClean="0"/>
                <a:t>VOL</a:t>
              </a:r>
            </a:p>
            <a:p>
              <a:pPr algn="ctr"/>
              <a:r>
                <a:rPr lang="hu-HU" sz="1600" dirty="0" smtClean="0"/>
                <a:t>III. </a:t>
              </a:r>
            </a:p>
            <a:p>
              <a:pPr algn="ctr">
                <a:spcBef>
                  <a:spcPts val="600"/>
                </a:spcBef>
              </a:pPr>
              <a:r>
                <a:rPr lang="hu-HU" sz="600" dirty="0" smtClean="0"/>
                <a:t>NATO</a:t>
              </a:r>
            </a:p>
            <a:p>
              <a:pPr algn="ctr"/>
              <a:r>
                <a:rPr lang="hu-HU" sz="600" dirty="0" smtClean="0"/>
                <a:t>Standing </a:t>
              </a:r>
            </a:p>
            <a:p>
              <a:pPr algn="ctr"/>
              <a:r>
                <a:rPr lang="hu-HU" sz="600" dirty="0" err="1" smtClean="0"/>
                <a:t>Capability</a:t>
              </a:r>
              <a:endParaRPr lang="en-GB" sz="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55336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>
          <a:xfrm>
            <a:off x="828676" y="103517"/>
            <a:ext cx="10525124" cy="595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altLang="hu-HU" sz="4800" b="1" dirty="0" smtClean="0">
                <a:cs typeface="Arial" panose="020B0604020202020204" pitchFamily="34" charset="0"/>
              </a:rPr>
              <a:t>FMN MANAGEMENT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374650" y="1026001"/>
            <a:ext cx="6369050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hu-HU" sz="3200" b="1" u="sng" dirty="0" smtClean="0"/>
              <a:t>AZ FMN VEZETÉSE ÉS IRÁNYÍTÁSA:</a:t>
            </a:r>
          </a:p>
          <a:p>
            <a:pPr marL="266700" indent="-2667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u-HU" sz="3200" dirty="0" smtClean="0"/>
              <a:t>C3 BOARD </a:t>
            </a:r>
          </a:p>
          <a:p>
            <a:pPr marL="266700" indent="-2667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hu-HU" sz="3200" dirty="0" smtClean="0"/>
              <a:t>NATO MILITARY COMITTEE (MC)</a:t>
            </a:r>
          </a:p>
          <a:p>
            <a:pPr marL="266700" indent="-2667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hu-HU" sz="3200" dirty="0" smtClean="0"/>
              <a:t>FMN MANAGEMENT GROUP (MG)</a:t>
            </a:r>
          </a:p>
          <a:p>
            <a:pPr marL="266700" indent="-2667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hu-HU" sz="3200" dirty="0" smtClean="0"/>
              <a:t>FMN SECRETARIAT</a:t>
            </a:r>
          </a:p>
          <a:p>
            <a:pPr marL="266700" indent="-266700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hu-HU" sz="3200" dirty="0" smtClean="0"/>
              <a:t>FMN AFFILIATES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827191494"/>
              </p:ext>
            </p:extLst>
          </p:nvPr>
        </p:nvGraphicFramePr>
        <p:xfrm>
          <a:off x="6362700" y="1346201"/>
          <a:ext cx="56388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5" name="Csoportba foglalás 4"/>
          <p:cNvGrpSpPr/>
          <p:nvPr/>
        </p:nvGrpSpPr>
        <p:grpSpPr>
          <a:xfrm>
            <a:off x="2559963" y="1963285"/>
            <a:ext cx="345056" cy="152281"/>
            <a:chOff x="1" y="4453640"/>
            <a:chExt cx="12191999" cy="134936"/>
          </a:xfrm>
        </p:grpSpPr>
        <p:sp>
          <p:nvSpPr>
            <p:cNvPr id="6" name="Line 7"/>
            <p:cNvSpPr>
              <a:spLocks noChangeShapeType="1"/>
            </p:cNvSpPr>
            <p:nvPr userDrawn="1"/>
          </p:nvSpPr>
          <p:spPr bwMode="auto">
            <a:xfrm>
              <a:off x="1" y="4453640"/>
              <a:ext cx="12191999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1800"/>
            </a:p>
          </p:txBody>
        </p:sp>
        <p:sp>
          <p:nvSpPr>
            <p:cNvPr id="7" name="Line 8"/>
            <p:cNvSpPr>
              <a:spLocks noChangeShapeType="1"/>
            </p:cNvSpPr>
            <p:nvPr userDrawn="1"/>
          </p:nvSpPr>
          <p:spPr bwMode="auto">
            <a:xfrm>
              <a:off x="1" y="4520367"/>
              <a:ext cx="12191999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1800"/>
            </a:p>
          </p:txBody>
        </p:sp>
        <p:sp>
          <p:nvSpPr>
            <p:cNvPr id="8" name="Line 9"/>
            <p:cNvSpPr>
              <a:spLocks noChangeShapeType="1"/>
            </p:cNvSpPr>
            <p:nvPr userDrawn="1"/>
          </p:nvSpPr>
          <p:spPr bwMode="auto">
            <a:xfrm>
              <a:off x="1" y="4588576"/>
              <a:ext cx="12191999" cy="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1800"/>
            </a:p>
          </p:txBody>
        </p:sp>
      </p:grpSp>
      <p:grpSp>
        <p:nvGrpSpPr>
          <p:cNvPr id="12" name="Csoportba foglalás 11"/>
          <p:cNvGrpSpPr/>
          <p:nvPr/>
        </p:nvGrpSpPr>
        <p:grpSpPr>
          <a:xfrm>
            <a:off x="3902535" y="4496028"/>
            <a:ext cx="345056" cy="152281"/>
            <a:chOff x="1" y="4453640"/>
            <a:chExt cx="12191999" cy="134936"/>
          </a:xfrm>
        </p:grpSpPr>
        <p:sp>
          <p:nvSpPr>
            <p:cNvPr id="13" name="Line 7"/>
            <p:cNvSpPr>
              <a:spLocks noChangeShapeType="1"/>
            </p:cNvSpPr>
            <p:nvPr userDrawn="1"/>
          </p:nvSpPr>
          <p:spPr bwMode="auto">
            <a:xfrm>
              <a:off x="1" y="4453640"/>
              <a:ext cx="12191999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1800"/>
            </a:p>
          </p:txBody>
        </p:sp>
        <p:sp>
          <p:nvSpPr>
            <p:cNvPr id="14" name="Line 8"/>
            <p:cNvSpPr>
              <a:spLocks noChangeShapeType="1"/>
            </p:cNvSpPr>
            <p:nvPr userDrawn="1"/>
          </p:nvSpPr>
          <p:spPr bwMode="auto">
            <a:xfrm>
              <a:off x="1" y="4520367"/>
              <a:ext cx="12191999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1800"/>
            </a:p>
          </p:txBody>
        </p:sp>
        <p:sp>
          <p:nvSpPr>
            <p:cNvPr id="15" name="Line 9"/>
            <p:cNvSpPr>
              <a:spLocks noChangeShapeType="1"/>
            </p:cNvSpPr>
            <p:nvPr userDrawn="1"/>
          </p:nvSpPr>
          <p:spPr bwMode="auto">
            <a:xfrm>
              <a:off x="1" y="4588576"/>
              <a:ext cx="12191999" cy="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1800"/>
            </a:p>
          </p:txBody>
        </p:sp>
      </p:grpSp>
    </p:spTree>
    <p:extLst>
      <p:ext uri="{BB962C8B-B14F-4D97-AF65-F5344CB8AC3E}">
        <p14:creationId xmlns:p14="http://schemas.microsoft.com/office/powerpoint/2010/main" val="101150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>
          <a:xfrm>
            <a:off x="828676" y="103517"/>
            <a:ext cx="10525124" cy="595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altLang="hu-HU" sz="4800" b="1" dirty="0" smtClean="0">
                <a:cs typeface="Arial" panose="020B0604020202020204" pitchFamily="34" charset="0"/>
              </a:rPr>
              <a:t>FMN MANAGEMENT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155575" y="980830"/>
            <a:ext cx="1198867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hu-HU" sz="3200" b="1" dirty="0" smtClean="0"/>
              <a:t>FMN MANAGEMENT GROUP (MG)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3200" dirty="0" smtClean="0"/>
              <a:t>évi 2 FMN MG előkészítő ülés és 2 Management Group ülés</a:t>
            </a:r>
          </a:p>
        </p:txBody>
      </p:sp>
      <p:sp>
        <p:nvSpPr>
          <p:cNvPr id="2" name="AutoShape 2" descr="FMN Management Structur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Lekerekített téglalap 7"/>
          <p:cNvSpPr/>
          <p:nvPr/>
        </p:nvSpPr>
        <p:spPr>
          <a:xfrm>
            <a:off x="10450379" y="5945038"/>
            <a:ext cx="1193327" cy="37318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tx1"/>
                </a:solidFill>
              </a:rPr>
              <a:t>ETEE TF</a:t>
            </a:r>
          </a:p>
        </p:txBody>
      </p:sp>
      <p:sp>
        <p:nvSpPr>
          <p:cNvPr id="18" name="Lekerekített téglalap 17"/>
          <p:cNvSpPr/>
          <p:nvPr/>
        </p:nvSpPr>
        <p:spPr>
          <a:xfrm>
            <a:off x="10450379" y="5532441"/>
            <a:ext cx="1193327" cy="37318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tx1"/>
                </a:solidFill>
              </a:rPr>
              <a:t>ARCHITECTURE TF</a:t>
            </a:r>
          </a:p>
        </p:txBody>
      </p:sp>
      <p:sp>
        <p:nvSpPr>
          <p:cNvPr id="26" name="Lekerekített téglalap 25"/>
          <p:cNvSpPr/>
          <p:nvPr/>
        </p:nvSpPr>
        <p:spPr>
          <a:xfrm>
            <a:off x="2487922" y="3371419"/>
            <a:ext cx="2114550" cy="6387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FMN SECRETARIAT</a:t>
            </a:r>
            <a:endParaRPr lang="hu-HU" sz="1600" dirty="0"/>
          </a:p>
        </p:txBody>
      </p:sp>
      <p:sp>
        <p:nvSpPr>
          <p:cNvPr id="27" name="Lekerekített téglalap 26"/>
          <p:cNvSpPr/>
          <p:nvPr/>
        </p:nvSpPr>
        <p:spPr>
          <a:xfrm>
            <a:off x="2487922" y="4292305"/>
            <a:ext cx="2114550" cy="9705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</a:rPr>
              <a:t>CAPABILITY PLANNING WG</a:t>
            </a:r>
          </a:p>
          <a:p>
            <a:pPr algn="ctr"/>
            <a:r>
              <a:rPr lang="hu-HU" sz="1400" dirty="0">
                <a:solidFill>
                  <a:schemeClr val="tx1"/>
                </a:solidFill>
              </a:rPr>
              <a:t>(</a:t>
            </a:r>
            <a:r>
              <a:rPr lang="hu-HU" sz="1400" dirty="0" smtClean="0">
                <a:solidFill>
                  <a:schemeClr val="tx1"/>
                </a:solidFill>
              </a:rPr>
              <a:t>CP WG)</a:t>
            </a:r>
            <a:endParaRPr lang="hu-HU" sz="1400" dirty="0">
              <a:solidFill>
                <a:schemeClr val="tx1"/>
              </a:solidFill>
            </a:endParaRPr>
          </a:p>
        </p:txBody>
      </p:sp>
      <p:sp>
        <p:nvSpPr>
          <p:cNvPr id="28" name="Lekerekített téglalap 27"/>
          <p:cNvSpPr/>
          <p:nvPr/>
        </p:nvSpPr>
        <p:spPr>
          <a:xfrm>
            <a:off x="2487922" y="5459780"/>
            <a:ext cx="2114550" cy="9705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 smtClean="0">
                <a:solidFill>
                  <a:schemeClr val="tx1"/>
                </a:solidFill>
              </a:rPr>
              <a:t>MULTINATIONAL CIS SECURITY MANAGEMENT AUTHORITY  WG</a:t>
            </a:r>
          </a:p>
          <a:p>
            <a:pPr algn="ctr"/>
            <a:r>
              <a:rPr lang="hu-HU" sz="1350" dirty="0" smtClean="0">
                <a:solidFill>
                  <a:schemeClr val="tx1"/>
                </a:solidFill>
              </a:rPr>
              <a:t>(MCSMA)</a:t>
            </a:r>
            <a:endParaRPr lang="hu-HU" sz="1350" dirty="0">
              <a:solidFill>
                <a:schemeClr val="tx1"/>
              </a:solidFill>
            </a:endParaRPr>
          </a:p>
        </p:txBody>
      </p:sp>
      <p:sp>
        <p:nvSpPr>
          <p:cNvPr id="30" name="Lekerekített téglalap 29"/>
          <p:cNvSpPr/>
          <p:nvPr/>
        </p:nvSpPr>
        <p:spPr>
          <a:xfrm>
            <a:off x="8098147" y="4263864"/>
            <a:ext cx="2114550" cy="9705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 smtClean="0">
                <a:solidFill>
                  <a:schemeClr val="tx1"/>
                </a:solidFill>
              </a:rPr>
              <a:t>OPERATIONAL COORDINATION WG</a:t>
            </a:r>
          </a:p>
          <a:p>
            <a:pPr algn="ctr"/>
            <a:r>
              <a:rPr lang="hu-HU" sz="1350" dirty="0" smtClean="0">
                <a:solidFill>
                  <a:schemeClr val="tx1"/>
                </a:solidFill>
              </a:rPr>
              <a:t>(OC WG)</a:t>
            </a:r>
            <a:endParaRPr lang="hu-HU" sz="1350" dirty="0">
              <a:solidFill>
                <a:schemeClr val="tx1"/>
              </a:solidFill>
            </a:endParaRPr>
          </a:p>
        </p:txBody>
      </p:sp>
      <p:sp>
        <p:nvSpPr>
          <p:cNvPr id="32" name="Lekerekített téglalap 31"/>
          <p:cNvSpPr/>
          <p:nvPr/>
        </p:nvSpPr>
        <p:spPr>
          <a:xfrm>
            <a:off x="8098147" y="5459779"/>
            <a:ext cx="2114550" cy="9705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 smtClean="0">
                <a:solidFill>
                  <a:schemeClr val="tx1"/>
                </a:solidFill>
              </a:rPr>
              <a:t>TASK FORCES (</a:t>
            </a:r>
            <a:r>
              <a:rPr lang="hu-HU" sz="1350" dirty="0" err="1" smtClean="0">
                <a:solidFill>
                  <a:schemeClr val="tx1"/>
                </a:solidFill>
              </a:rPr>
              <a:t>TFs</a:t>
            </a:r>
            <a:r>
              <a:rPr lang="hu-HU" sz="1350" dirty="0" smtClean="0">
                <a:solidFill>
                  <a:schemeClr val="tx1"/>
                </a:solidFill>
              </a:rPr>
              <a:t>)</a:t>
            </a:r>
          </a:p>
          <a:p>
            <a:pPr algn="ctr"/>
            <a:endParaRPr lang="hu-HU" sz="1350" i="1" dirty="0" smtClean="0">
              <a:solidFill>
                <a:schemeClr val="tx1"/>
              </a:solidFill>
            </a:endParaRPr>
          </a:p>
          <a:p>
            <a:pPr algn="ctr"/>
            <a:r>
              <a:rPr lang="hu-HU" sz="1100" i="1" dirty="0" err="1" smtClean="0">
                <a:solidFill>
                  <a:schemeClr val="tx1"/>
                </a:solidFill>
              </a:rPr>
              <a:t>temporary</a:t>
            </a:r>
            <a:r>
              <a:rPr lang="hu-HU" sz="1100" i="1" dirty="0" smtClean="0">
                <a:solidFill>
                  <a:schemeClr val="tx1"/>
                </a:solidFill>
              </a:rPr>
              <a:t>, </a:t>
            </a:r>
            <a:r>
              <a:rPr lang="hu-HU" sz="1100" i="1" dirty="0" err="1" smtClean="0">
                <a:solidFill>
                  <a:schemeClr val="tx1"/>
                </a:solidFill>
              </a:rPr>
              <a:t>as</a:t>
            </a:r>
            <a:r>
              <a:rPr lang="hu-HU" sz="1100" i="1" dirty="0" smtClean="0">
                <a:solidFill>
                  <a:schemeClr val="tx1"/>
                </a:solidFill>
              </a:rPr>
              <a:t> </a:t>
            </a:r>
            <a:r>
              <a:rPr lang="hu-HU" sz="1100" i="1" dirty="0" err="1" smtClean="0">
                <a:solidFill>
                  <a:schemeClr val="tx1"/>
                </a:solidFill>
              </a:rPr>
              <a:t>required</a:t>
            </a:r>
            <a:endParaRPr lang="hu-HU" sz="1100" i="1" dirty="0">
              <a:solidFill>
                <a:schemeClr val="tx1"/>
              </a:solidFill>
            </a:endParaRPr>
          </a:p>
        </p:txBody>
      </p:sp>
      <p:cxnSp>
        <p:nvCxnSpPr>
          <p:cNvPr id="38" name="Szögletes összekötő 37"/>
          <p:cNvCxnSpPr>
            <a:stCxn id="25" idx="2"/>
            <a:endCxn id="29" idx="0"/>
          </p:cNvCxnSpPr>
          <p:nvPr/>
        </p:nvCxnSpPr>
        <p:spPr>
          <a:xfrm rot="5400000">
            <a:off x="5589980" y="3734120"/>
            <a:ext cx="1002514" cy="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zögletes összekötő 39"/>
          <p:cNvCxnSpPr>
            <a:stCxn id="29" idx="2"/>
            <a:endCxn id="31" idx="0"/>
          </p:cNvCxnSpPr>
          <p:nvPr/>
        </p:nvCxnSpPr>
        <p:spPr>
          <a:xfrm rot="5400000">
            <a:off x="5964295" y="5332838"/>
            <a:ext cx="253882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zögletes összekötő 50"/>
          <p:cNvCxnSpPr>
            <a:stCxn id="32" idx="3"/>
            <a:endCxn id="18" idx="1"/>
          </p:cNvCxnSpPr>
          <p:nvPr/>
        </p:nvCxnSpPr>
        <p:spPr>
          <a:xfrm flipV="1">
            <a:off x="10212697" y="5719032"/>
            <a:ext cx="237682" cy="226007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zögletes összekötő 52"/>
          <p:cNvCxnSpPr>
            <a:stCxn id="32" idx="3"/>
            <a:endCxn id="8" idx="1"/>
          </p:cNvCxnSpPr>
          <p:nvPr/>
        </p:nvCxnSpPr>
        <p:spPr>
          <a:xfrm>
            <a:off x="10212697" y="5945039"/>
            <a:ext cx="237682" cy="186590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58"/>
          <p:cNvCxnSpPr>
            <a:stCxn id="25" idx="2"/>
          </p:cNvCxnSpPr>
          <p:nvPr/>
        </p:nvCxnSpPr>
        <p:spPr>
          <a:xfrm>
            <a:off x="6091238" y="3232864"/>
            <a:ext cx="6348" cy="28987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ekerekített téglalap 24"/>
          <p:cNvSpPr/>
          <p:nvPr/>
        </p:nvSpPr>
        <p:spPr>
          <a:xfrm>
            <a:off x="4717838" y="2303896"/>
            <a:ext cx="2746800" cy="928968"/>
          </a:xfrm>
          <a:prstGeom prst="roundRect">
            <a:avLst/>
          </a:prstGeom>
          <a:solidFill>
            <a:srgbClr val="2A72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FMN MANAGEMENT GROUP</a:t>
            </a:r>
            <a:endParaRPr lang="hu-HU" sz="2000" b="1" dirty="0"/>
          </a:p>
        </p:txBody>
      </p:sp>
      <p:sp>
        <p:nvSpPr>
          <p:cNvPr id="29" name="Lekerekített téglalap 28"/>
          <p:cNvSpPr/>
          <p:nvPr/>
        </p:nvSpPr>
        <p:spPr>
          <a:xfrm>
            <a:off x="5033961" y="4235378"/>
            <a:ext cx="2114550" cy="9705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 smtClean="0">
                <a:solidFill>
                  <a:schemeClr val="tx1"/>
                </a:solidFill>
              </a:rPr>
              <a:t>CHANGE &amp; IMPLEMENTATION COORDINATION WG</a:t>
            </a:r>
          </a:p>
          <a:p>
            <a:pPr algn="ctr"/>
            <a:r>
              <a:rPr lang="hu-HU" sz="1350" dirty="0" smtClean="0">
                <a:solidFill>
                  <a:schemeClr val="tx1"/>
                </a:solidFill>
              </a:rPr>
              <a:t>(CIC WG)</a:t>
            </a:r>
            <a:endParaRPr lang="hu-HU" sz="1350" dirty="0">
              <a:solidFill>
                <a:schemeClr val="tx1"/>
              </a:solidFill>
            </a:endParaRPr>
          </a:p>
        </p:txBody>
      </p:sp>
      <p:sp>
        <p:nvSpPr>
          <p:cNvPr id="31" name="Lekerekített téglalap 30"/>
          <p:cNvSpPr/>
          <p:nvPr/>
        </p:nvSpPr>
        <p:spPr>
          <a:xfrm>
            <a:off x="5033961" y="5459779"/>
            <a:ext cx="2114550" cy="9705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00" dirty="0" smtClean="0">
                <a:solidFill>
                  <a:schemeClr val="tx1"/>
                </a:solidFill>
              </a:rPr>
              <a:t>COALITION INTEROPERABILITY ASSURANCE &amp; VALIDATION WG (CIAV WG)</a:t>
            </a:r>
            <a:endParaRPr lang="hu-HU" sz="1300" dirty="0">
              <a:solidFill>
                <a:schemeClr val="tx1"/>
              </a:solidFill>
            </a:endParaRPr>
          </a:p>
        </p:txBody>
      </p:sp>
      <p:cxnSp>
        <p:nvCxnSpPr>
          <p:cNvPr id="61" name="Szögletes összekötő 60"/>
          <p:cNvCxnSpPr>
            <a:stCxn id="25" idx="2"/>
            <a:endCxn id="26" idx="3"/>
          </p:cNvCxnSpPr>
          <p:nvPr/>
        </p:nvCxnSpPr>
        <p:spPr>
          <a:xfrm rot="5400000">
            <a:off x="5117878" y="2717458"/>
            <a:ext cx="457954" cy="1488766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zögletes összekötő 64"/>
          <p:cNvCxnSpPr>
            <a:stCxn id="25" idx="2"/>
            <a:endCxn id="27" idx="0"/>
          </p:cNvCxnSpPr>
          <p:nvPr/>
        </p:nvCxnSpPr>
        <p:spPr>
          <a:xfrm rot="5400000">
            <a:off x="4288498" y="2489564"/>
            <a:ext cx="1059441" cy="2546041"/>
          </a:xfrm>
          <a:prstGeom prst="bentConnector3">
            <a:avLst>
              <a:gd name="adj1" fmla="val 8319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zögletes összekötő 67"/>
          <p:cNvCxnSpPr>
            <a:endCxn id="28" idx="3"/>
          </p:cNvCxnSpPr>
          <p:nvPr/>
        </p:nvCxnSpPr>
        <p:spPr>
          <a:xfrm rot="5400000">
            <a:off x="3806195" y="4911080"/>
            <a:ext cx="1830237" cy="237682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zögletes összekötő 75"/>
          <p:cNvCxnSpPr>
            <a:stCxn id="25" idx="2"/>
            <a:endCxn id="30" idx="0"/>
          </p:cNvCxnSpPr>
          <p:nvPr/>
        </p:nvCxnSpPr>
        <p:spPr>
          <a:xfrm rot="16200000" flipH="1">
            <a:off x="7107830" y="2216272"/>
            <a:ext cx="1031000" cy="3064184"/>
          </a:xfrm>
          <a:prstGeom prst="bentConnector3">
            <a:avLst>
              <a:gd name="adj1" fmla="val 8551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zögletes összekötő 84"/>
          <p:cNvCxnSpPr>
            <a:stCxn id="32" idx="1"/>
          </p:cNvCxnSpPr>
          <p:nvPr/>
        </p:nvCxnSpPr>
        <p:spPr>
          <a:xfrm rot="10800000">
            <a:off x="7543803" y="4114805"/>
            <a:ext cx="554345" cy="1830235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gyenes összekötő 95"/>
          <p:cNvCxnSpPr>
            <a:stCxn id="32" idx="1"/>
            <a:endCxn id="31" idx="3"/>
          </p:cNvCxnSpPr>
          <p:nvPr/>
        </p:nvCxnSpPr>
        <p:spPr>
          <a:xfrm flipH="1">
            <a:off x="7148511" y="5945039"/>
            <a:ext cx="9496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Csoportba foglalás 3"/>
          <p:cNvGrpSpPr/>
          <p:nvPr/>
        </p:nvGrpSpPr>
        <p:grpSpPr>
          <a:xfrm>
            <a:off x="1430648" y="3812226"/>
            <a:ext cx="9243063" cy="2910732"/>
            <a:chOff x="1430648" y="3812226"/>
            <a:chExt cx="9243063" cy="2910732"/>
          </a:xfrm>
        </p:grpSpPr>
        <p:sp>
          <p:nvSpPr>
            <p:cNvPr id="3" name="Szövegdoboz 2"/>
            <p:cNvSpPr txBox="1"/>
            <p:nvPr/>
          </p:nvSpPr>
          <p:spPr>
            <a:xfrm>
              <a:off x="1430648" y="4239709"/>
              <a:ext cx="1244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 smtClean="0"/>
                <a:t>képesség fejlesztés</a:t>
              </a:r>
              <a:endParaRPr lang="en-GB" sz="1400" dirty="0"/>
            </a:p>
          </p:txBody>
        </p:sp>
        <p:sp>
          <p:nvSpPr>
            <p:cNvPr id="33" name="Szövegdoboz 32"/>
            <p:cNvSpPr txBox="1"/>
            <p:nvPr/>
          </p:nvSpPr>
          <p:spPr>
            <a:xfrm>
              <a:off x="2657168" y="6415181"/>
              <a:ext cx="17760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 smtClean="0"/>
                <a:t>információbiztonság</a:t>
              </a:r>
              <a:endParaRPr lang="en-GB" sz="1400" dirty="0"/>
            </a:p>
          </p:txBody>
        </p:sp>
        <p:sp>
          <p:nvSpPr>
            <p:cNvPr id="34" name="Szövegdoboz 33"/>
            <p:cNvSpPr txBox="1"/>
            <p:nvPr/>
          </p:nvSpPr>
          <p:spPr>
            <a:xfrm>
              <a:off x="8694408" y="3812226"/>
              <a:ext cx="19793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 smtClean="0"/>
                <a:t>követelménytámasztás,</a:t>
              </a:r>
            </a:p>
            <a:p>
              <a:pPr algn="ctr"/>
              <a:r>
                <a:rPr lang="hu-HU" sz="1400" dirty="0" smtClean="0"/>
                <a:t>alkalmazás</a:t>
              </a:r>
              <a:endParaRPr lang="en-GB" sz="1400" dirty="0"/>
            </a:p>
          </p:txBody>
        </p:sp>
        <p:sp>
          <p:nvSpPr>
            <p:cNvPr id="35" name="Szövegdoboz 34"/>
            <p:cNvSpPr txBox="1"/>
            <p:nvPr/>
          </p:nvSpPr>
          <p:spPr>
            <a:xfrm>
              <a:off x="5209557" y="6415181"/>
              <a:ext cx="17760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 smtClean="0"/>
                <a:t>ellenőrzés, </a:t>
              </a:r>
              <a:r>
                <a:rPr lang="hu-HU" sz="1400" dirty="0" err="1" smtClean="0"/>
                <a:t>validálás</a:t>
              </a:r>
              <a:endParaRPr lang="en-GB" sz="1400" dirty="0"/>
            </a:p>
          </p:txBody>
        </p:sp>
        <p:sp>
          <p:nvSpPr>
            <p:cNvPr id="36" name="Szövegdoboz 35"/>
            <p:cNvSpPr txBox="1"/>
            <p:nvPr/>
          </p:nvSpPr>
          <p:spPr>
            <a:xfrm>
              <a:off x="8098147" y="6415181"/>
              <a:ext cx="2114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 smtClean="0"/>
                <a:t>meghatározott feladatokra</a:t>
              </a:r>
              <a:endParaRPr lang="en-GB" sz="1400" dirty="0"/>
            </a:p>
          </p:txBody>
        </p:sp>
        <p:sp>
          <p:nvSpPr>
            <p:cNvPr id="37" name="Szövegdoboz 36"/>
            <p:cNvSpPr txBox="1"/>
            <p:nvPr/>
          </p:nvSpPr>
          <p:spPr>
            <a:xfrm>
              <a:off x="4724745" y="3875339"/>
              <a:ext cx="29023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/>
                <a:t>v</a:t>
              </a:r>
              <a:r>
                <a:rPr lang="hu-HU" sz="1400" dirty="0" smtClean="0"/>
                <a:t>áltozás bevezetés és koordinálás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78900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1537</TotalTime>
  <Words>1000</Words>
  <Application>Microsoft Office PowerPoint</Application>
  <PresentationFormat>Szélesvásznú</PresentationFormat>
  <Paragraphs>213</Paragraphs>
  <Slides>14</Slides>
  <Notes>14</Notes>
  <HiddenSlides>2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Office-téma</vt:lpstr>
      <vt:lpstr>PowerPoint-bemutató</vt:lpstr>
      <vt:lpstr>TARTALOM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FEDERATED MISSION NETWORKING (FMN)</dc:title>
  <dc:creator>Szabó Attila alez.</dc:creator>
  <cp:lastModifiedBy>Szabó Attila alez.</cp:lastModifiedBy>
  <cp:revision>83</cp:revision>
  <cp:lastPrinted>2018-11-13T14:01:12Z</cp:lastPrinted>
  <dcterms:created xsi:type="dcterms:W3CDTF">2018-01-31T08:32:51Z</dcterms:created>
  <dcterms:modified xsi:type="dcterms:W3CDTF">2018-11-13T14:01:23Z</dcterms:modified>
</cp:coreProperties>
</file>